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6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2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-152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B4956-84EC-4E0C-BFC7-7F970C7EFEC8}" type="datetimeFigureOut">
              <a:rPr lang="fr-FR" smtClean="0"/>
              <a:t>15/11/2016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68DE-A96E-444B-9A10-B3C38F1E9228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813A2-2E50-4085-A1B6-5B3A36255F7A}" type="datetimeFigureOut">
              <a:rPr lang="fr-FR" smtClean="0"/>
              <a:t>15/11/2016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96873-50B8-4508-B53C-3C49B4D27E12}" type="slidenum">
              <a:rPr lang="fr-FR" smtClean="0"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icolas@webrelief.f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428736"/>
            <a:ext cx="7772400" cy="1000132"/>
          </a:xfrm>
        </p:spPr>
        <p:txBody>
          <a:bodyPr/>
          <a:lstStyle/>
          <a:p>
            <a:r>
              <a:rPr lang="fr-FR" dirty="0" smtClean="0"/>
              <a:t>Nicolas </a:t>
            </a:r>
            <a:r>
              <a:rPr lang="fr-FR" dirty="0" err="1" smtClean="0"/>
              <a:t>Parisot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386002"/>
            <a:ext cx="6400800" cy="685808"/>
          </a:xfrm>
        </p:spPr>
        <p:txBody>
          <a:bodyPr/>
          <a:lstStyle/>
          <a:p>
            <a:r>
              <a:rPr lang="fr-FR" dirty="0" smtClean="0"/>
              <a:t>Webdesigner/Intégrateur web</a:t>
            </a:r>
            <a:endParaRPr lang="fr-FR" dirty="0"/>
          </a:p>
        </p:txBody>
      </p:sp>
      <p:pic>
        <p:nvPicPr>
          <p:cNvPr id="5" name="Image 4" descr="C:\Users\HPS2331A\Desktop\WebRelief\webrelief_log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7861" y="4071942"/>
            <a:ext cx="4268278" cy="93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1357290" y="5743588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www.webrelief.fr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nicolas@webrelief.fr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3200" i="1" dirty="0" smtClean="0">
                <a:solidFill>
                  <a:schemeClr val="tx1">
                    <a:tint val="75000"/>
                  </a:schemeClr>
                </a:solidFill>
              </a:rPr>
              <a:t>09 83 44 14 </a:t>
            </a:r>
            <a:r>
              <a:rPr lang="fr-FR" sz="3200" i="1" dirty="0" err="1" smtClean="0">
                <a:solidFill>
                  <a:schemeClr val="tx1">
                    <a:tint val="75000"/>
                  </a:schemeClr>
                </a:solidFill>
              </a:rPr>
              <a:t>14</a:t>
            </a:r>
            <a:endParaRPr lang="fr-FR" sz="3200" i="1" dirty="0" smtClean="0">
              <a:solidFill>
                <a:schemeClr val="tx1">
                  <a:tint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>
                <a:solidFill>
                  <a:srgbClr val="525252"/>
                </a:solidFill>
                <a:latin typeface="+mj-lt"/>
              </a:rPr>
              <a:t>7</a:t>
            </a:r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/ Les calques /!\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455419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Superposition d’éléments sur la zone de travail</a:t>
            </a:r>
          </a:p>
          <a:p>
            <a:endParaRPr lang="fr-FR" dirty="0"/>
          </a:p>
          <a:p>
            <a:r>
              <a:rPr lang="fr-FR" dirty="0" smtClean="0"/>
              <a:t>Calque = élément graphique dans Ps</a:t>
            </a:r>
          </a:p>
          <a:p>
            <a:endParaRPr lang="fr-FR" dirty="0"/>
          </a:p>
          <a:p>
            <a:r>
              <a:rPr lang="fr-FR" dirty="0" smtClean="0"/>
              <a:t>C’est une partie de notre projet</a:t>
            </a:r>
            <a:endParaRPr lang="fr-FR" dirty="0"/>
          </a:p>
        </p:txBody>
      </p:sp>
      <p:pic>
        <p:nvPicPr>
          <p:cNvPr id="21506" name="Picture 2" descr="Fenêtre de calqu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285860"/>
            <a:ext cx="2609850" cy="2600325"/>
          </a:xfrm>
          <a:prstGeom prst="rect">
            <a:avLst/>
          </a:prstGeom>
          <a:noFill/>
        </p:spPr>
      </p:pic>
      <p:pic>
        <p:nvPicPr>
          <p:cNvPr id="21508" name="Picture 4" descr="Fenêtre de calqu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71744"/>
            <a:ext cx="2609850" cy="1962150"/>
          </a:xfrm>
          <a:prstGeom prst="rect">
            <a:avLst/>
          </a:prstGeom>
          <a:noFill/>
        </p:spPr>
      </p:pic>
      <p:pic>
        <p:nvPicPr>
          <p:cNvPr id="21510" name="Picture 6" descr="Les calques - Fonctionnemen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571876"/>
            <a:ext cx="3889375" cy="2111375"/>
          </a:xfrm>
          <a:prstGeom prst="rect">
            <a:avLst/>
          </a:prstGeom>
          <a:noFill/>
        </p:spPr>
      </p:pic>
      <p:pic>
        <p:nvPicPr>
          <p:cNvPr id="9" name="Image 8" descr="footer_presentation-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Les calques - Fonctionneme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6211" y="2357430"/>
            <a:ext cx="4913946" cy="3190874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b="1" dirty="0">
                <a:solidFill>
                  <a:srgbClr val="525252"/>
                </a:solidFill>
                <a:latin typeface="+mj-lt"/>
              </a:rPr>
              <a:t>7</a:t>
            </a:r>
            <a:r>
              <a:rPr lang="fr-FR" sz="2500" b="1" dirty="0" smtClean="0">
                <a:solidFill>
                  <a:srgbClr val="525252"/>
                </a:solidFill>
                <a:latin typeface="+mj-lt"/>
              </a:rPr>
              <a:t>/ Les calques /!\ - l’ordre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27839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L’importance des calques</a:t>
            </a:r>
          </a:p>
          <a:p>
            <a:endParaRPr lang="fr-FR" dirty="0"/>
          </a:p>
          <a:p>
            <a:r>
              <a:rPr lang="fr-FR" dirty="0" smtClean="0"/>
              <a:t>-&gt; la modification simplifiée</a:t>
            </a:r>
            <a:endParaRPr lang="fr-FR" dirty="0"/>
          </a:p>
        </p:txBody>
      </p:sp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b="1" dirty="0">
                <a:solidFill>
                  <a:srgbClr val="525252"/>
                </a:solidFill>
              </a:rPr>
              <a:t>7</a:t>
            </a:r>
            <a:r>
              <a:rPr lang="fr-FR" sz="2500" b="1" dirty="0" smtClean="0">
                <a:solidFill>
                  <a:srgbClr val="525252"/>
                </a:solidFill>
              </a:rPr>
              <a:t>/ Les calques /!\ - plusieurs calques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56220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est primordial de séparer les </a:t>
            </a:r>
            <a:r>
              <a:rPr lang="fr-FR" dirty="0" smtClean="0"/>
              <a:t>calques</a:t>
            </a:r>
          </a:p>
          <a:p>
            <a:endParaRPr lang="fr-FR" dirty="0" smtClean="0"/>
          </a:p>
          <a:p>
            <a:r>
              <a:rPr lang="fr-FR" dirty="0" smtClean="0"/>
              <a:t>La création des calques se fait de plusieurs manières</a:t>
            </a:r>
            <a:endParaRPr lang="fr-FR" dirty="0"/>
          </a:p>
        </p:txBody>
      </p:sp>
      <p:pic>
        <p:nvPicPr>
          <p:cNvPr id="25602" name="Picture 2" descr="Les calques - Exemple avec les boul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500438"/>
            <a:ext cx="1868697" cy="2038317"/>
          </a:xfrm>
          <a:prstGeom prst="rect">
            <a:avLst/>
          </a:prstGeom>
          <a:noFill/>
        </p:spPr>
      </p:pic>
      <p:pic>
        <p:nvPicPr>
          <p:cNvPr id="25604" name="Picture 4" descr="Les calques - Exemple de mauvaise utilisation (avec les boul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1486" y="3500438"/>
            <a:ext cx="1868697" cy="2038317"/>
          </a:xfrm>
          <a:prstGeom prst="rect">
            <a:avLst/>
          </a:prstGeom>
          <a:noFill/>
        </p:spPr>
      </p:pic>
      <p:sp>
        <p:nvSpPr>
          <p:cNvPr id="9" name="ZoneTexte 8"/>
          <p:cNvSpPr txBox="1"/>
          <p:nvPr/>
        </p:nvSpPr>
        <p:spPr>
          <a:xfrm>
            <a:off x="5214942" y="51435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pic>
        <p:nvPicPr>
          <p:cNvPr id="25606" name="Picture 6" descr="Les calques - Exemple d'utilisation correcte (avec les boules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8874" y="3500438"/>
            <a:ext cx="1868698" cy="2038317"/>
          </a:xfrm>
          <a:prstGeom prst="rect">
            <a:avLst/>
          </a:prstGeom>
          <a:noFill/>
        </p:spPr>
      </p:pic>
      <p:sp>
        <p:nvSpPr>
          <p:cNvPr id="11" name="ZoneTexte 10"/>
          <p:cNvSpPr txBox="1"/>
          <p:nvPr/>
        </p:nvSpPr>
        <p:spPr>
          <a:xfrm>
            <a:off x="7000892" y="51435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  <p:pic>
        <p:nvPicPr>
          <p:cNvPr id="12" name="Image 11" descr="footer_presentation-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Pour qui? Et pour quoi?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Documents interne</a:t>
            </a: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Communication de l’entreprise</a:t>
            </a:r>
            <a:r>
              <a:rPr lang="fr-FR" sz="2500" dirty="0" smtClean="0">
                <a:solidFill>
                  <a:srgbClr val="525252"/>
                </a:solidFill>
              </a:rPr>
              <a:t> (affiches, </a:t>
            </a:r>
            <a:r>
              <a:rPr lang="fr-FR" sz="2500" dirty="0" err="1" smtClean="0">
                <a:solidFill>
                  <a:srgbClr val="525252"/>
                </a:solidFill>
              </a:rPr>
              <a:t>flyers</a:t>
            </a:r>
            <a:r>
              <a:rPr lang="fr-FR" sz="2500" dirty="0" smtClean="0">
                <a:solidFill>
                  <a:srgbClr val="525252"/>
                </a:solidFill>
              </a:rPr>
              <a:t>, dépliants, documents internes, …)</a:t>
            </a:r>
            <a:endParaRPr lang="fr-FR" sz="2500" u="sng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err="1" smtClean="0">
                <a:solidFill>
                  <a:srgbClr val="525252"/>
                </a:solidFill>
              </a:rPr>
              <a:t>Community</a:t>
            </a:r>
            <a:r>
              <a:rPr lang="fr-FR" sz="2500" u="sng" dirty="0" smtClean="0">
                <a:solidFill>
                  <a:srgbClr val="525252"/>
                </a:solidFill>
              </a:rPr>
              <a:t> management </a:t>
            </a:r>
            <a:r>
              <a:rPr lang="fr-FR" sz="2500" dirty="0" smtClean="0">
                <a:solidFill>
                  <a:srgbClr val="525252"/>
                </a:solidFill>
              </a:rPr>
              <a:t>(création des encarts web, mise en avant des produits sur les réseaux sociaux, …)</a:t>
            </a: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Web</a:t>
            </a:r>
            <a:r>
              <a:rPr lang="fr-FR" sz="2500" dirty="0" smtClean="0">
                <a:solidFill>
                  <a:srgbClr val="525252"/>
                </a:solidFill>
              </a:rPr>
              <a:t> (newsletter, design de page web)</a:t>
            </a:r>
            <a:endParaRPr lang="fr-FR" sz="2500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Objectif des 4h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Prise en main de </a:t>
            </a:r>
            <a:r>
              <a:rPr lang="fr-FR" sz="2500" u="sng" dirty="0" err="1" smtClean="0">
                <a:solidFill>
                  <a:srgbClr val="525252"/>
                </a:solidFill>
              </a:rPr>
              <a:t>photoshop</a:t>
            </a:r>
            <a:endParaRPr lang="fr-FR" sz="2500" u="sng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Création d’un encart en utilisant les différents outils</a:t>
            </a:r>
            <a:endParaRPr lang="fr-FR" sz="2500" u="sng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1/ L’espace de travail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312758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1- Barre des menus</a:t>
            </a:r>
          </a:p>
          <a:p>
            <a:endParaRPr lang="fr-FR" dirty="0"/>
          </a:p>
          <a:p>
            <a:r>
              <a:rPr lang="fr-FR" dirty="0" smtClean="0"/>
              <a:t>2- Barre d’option des outils</a:t>
            </a:r>
          </a:p>
          <a:p>
            <a:endParaRPr lang="fr-FR" dirty="0"/>
          </a:p>
          <a:p>
            <a:r>
              <a:rPr lang="fr-FR" dirty="0" smtClean="0"/>
              <a:t>3- Boîte à outils</a:t>
            </a:r>
          </a:p>
          <a:p>
            <a:endParaRPr lang="fr-FR" dirty="0"/>
          </a:p>
          <a:p>
            <a:r>
              <a:rPr lang="fr-FR" dirty="0" smtClean="0"/>
              <a:t>4- Palettes flottantes</a:t>
            </a:r>
          </a:p>
          <a:p>
            <a:endParaRPr lang="fr-FR" dirty="0"/>
          </a:p>
          <a:p>
            <a:r>
              <a:rPr lang="fr-FR" dirty="0" smtClean="0"/>
              <a:t>5- Palettes flottantes masquées</a:t>
            </a:r>
            <a:endParaRPr lang="fr-FR" dirty="0"/>
          </a:p>
        </p:txBody>
      </p:sp>
      <p:pic>
        <p:nvPicPr>
          <p:cNvPr id="2050" name="Picture 2" descr="Espace de travail - Découver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172468"/>
            <a:ext cx="5191098" cy="2923408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2/ La boite à outil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215950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1- Outils de base</a:t>
            </a:r>
          </a:p>
          <a:p>
            <a:endParaRPr lang="fr-FR" dirty="0"/>
          </a:p>
          <a:p>
            <a:r>
              <a:rPr lang="fr-FR" dirty="0" smtClean="0"/>
              <a:t>2- Outils de retouche</a:t>
            </a:r>
          </a:p>
          <a:p>
            <a:endParaRPr lang="fr-FR" dirty="0"/>
          </a:p>
          <a:p>
            <a:r>
              <a:rPr lang="fr-FR" dirty="0" smtClean="0"/>
              <a:t>3- Outils de création</a:t>
            </a:r>
          </a:p>
          <a:p>
            <a:endParaRPr lang="fr-FR" dirty="0"/>
          </a:p>
          <a:p>
            <a:r>
              <a:rPr lang="fr-FR" dirty="0" smtClean="0"/>
              <a:t>4- Autre</a:t>
            </a:r>
            <a:endParaRPr lang="fr-FR" dirty="0"/>
          </a:p>
        </p:txBody>
      </p:sp>
      <p:pic>
        <p:nvPicPr>
          <p:cNvPr id="17410" name="Picture 2" descr="Espace de travail - Outi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0510" y="1881205"/>
            <a:ext cx="5680646" cy="3405183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>
                <a:solidFill>
                  <a:srgbClr val="525252"/>
                </a:solidFill>
                <a:latin typeface="+mj-lt"/>
              </a:rPr>
              <a:t>3</a:t>
            </a:r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/ La boite à outil – tous les outils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39841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s’agit de famille d’outils</a:t>
            </a:r>
          </a:p>
          <a:p>
            <a:endParaRPr lang="fr-FR" dirty="0"/>
          </a:p>
          <a:p>
            <a:r>
              <a:rPr lang="fr-FR" dirty="0" smtClean="0"/>
              <a:t>On peut avoir des utilisations différentes</a:t>
            </a:r>
            <a:endParaRPr lang="fr-FR" dirty="0"/>
          </a:p>
        </p:txBody>
      </p:sp>
      <p:pic>
        <p:nvPicPr>
          <p:cNvPr id="18434" name="Picture 2" descr="Espace de travail - Outils supplémentair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809821" y="1817912"/>
            <a:ext cx="6302333" cy="3777844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4/ Organiser son espace de travail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43268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Outils utiles sous la main</a:t>
            </a:r>
          </a:p>
          <a:p>
            <a:endParaRPr lang="fr-FR" dirty="0"/>
          </a:p>
          <a:p>
            <a:r>
              <a:rPr lang="fr-FR" dirty="0" smtClean="0"/>
              <a:t>Glisser/déposer les éléments pour organiser</a:t>
            </a:r>
            <a:endParaRPr lang="fr-FR" dirty="0"/>
          </a:p>
        </p:txBody>
      </p:sp>
      <p:pic>
        <p:nvPicPr>
          <p:cNvPr id="19458" name="Picture 2" descr="Espace de travail - Trait bleu de dépô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285860"/>
            <a:ext cx="2491843" cy="4292716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5/ Création de la zone de travail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382848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La zone de travail doit être paramétrée</a:t>
            </a:r>
          </a:p>
          <a:p>
            <a:endParaRPr lang="fr-FR" dirty="0"/>
          </a:p>
          <a:p>
            <a:r>
              <a:rPr lang="fr-FR" dirty="0" smtClean="0"/>
              <a:t>Web : </a:t>
            </a:r>
          </a:p>
          <a:p>
            <a:r>
              <a:rPr lang="fr-FR" dirty="0"/>
              <a:t>	</a:t>
            </a:r>
            <a:r>
              <a:rPr lang="fr-FR" dirty="0" smtClean="0"/>
              <a:t>Résolution 72 dpi</a:t>
            </a:r>
          </a:p>
          <a:p>
            <a:r>
              <a:rPr lang="fr-FR" dirty="0"/>
              <a:t>	</a:t>
            </a:r>
            <a:r>
              <a:rPr lang="fr-FR" dirty="0" smtClean="0"/>
              <a:t>Mode col. RVB</a:t>
            </a:r>
          </a:p>
          <a:p>
            <a:endParaRPr lang="fr-FR" dirty="0"/>
          </a:p>
          <a:p>
            <a:r>
              <a:rPr lang="fr-FR" dirty="0" err="1" smtClean="0"/>
              <a:t>Print</a:t>
            </a:r>
            <a:r>
              <a:rPr lang="fr-FR" dirty="0" smtClean="0"/>
              <a:t> :</a:t>
            </a:r>
          </a:p>
          <a:p>
            <a:r>
              <a:rPr lang="fr-FR" dirty="0"/>
              <a:t>	</a:t>
            </a:r>
            <a:r>
              <a:rPr lang="fr-FR" dirty="0" smtClean="0"/>
              <a:t>Résolution 300 dpi</a:t>
            </a:r>
          </a:p>
          <a:p>
            <a:r>
              <a:rPr lang="fr-FR" dirty="0"/>
              <a:t>	</a:t>
            </a:r>
            <a:r>
              <a:rPr lang="fr-FR" dirty="0" smtClean="0"/>
              <a:t>Mode col. CMJN</a:t>
            </a:r>
            <a:endParaRPr lang="fr-FR" dirty="0"/>
          </a:p>
        </p:txBody>
      </p:sp>
      <p:pic>
        <p:nvPicPr>
          <p:cNvPr id="20482" name="Picture 2" descr="Zone de travail vs Espace de trav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142984"/>
            <a:ext cx="3933603" cy="2294602"/>
          </a:xfrm>
          <a:prstGeom prst="rect">
            <a:avLst/>
          </a:prstGeom>
          <a:noFill/>
        </p:spPr>
      </p:pic>
      <p:pic>
        <p:nvPicPr>
          <p:cNvPr id="20484" name="Picture 4" descr="Zone de travail - Nouvea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6721" y="3571876"/>
            <a:ext cx="4552935" cy="2000244"/>
          </a:xfrm>
          <a:prstGeom prst="rect">
            <a:avLst/>
          </a:prstGeom>
          <a:noFill/>
        </p:spPr>
      </p:pic>
      <p:pic>
        <p:nvPicPr>
          <p:cNvPr id="8" name="Image 7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6/ Enregistrement – différents formats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487473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PSD – Format natif Photoshop</a:t>
            </a:r>
          </a:p>
          <a:p>
            <a:endParaRPr lang="fr-FR" dirty="0"/>
          </a:p>
          <a:p>
            <a:r>
              <a:rPr lang="fr-FR" dirty="0" smtClean="0"/>
              <a:t>JPG – Format image pour le Web</a:t>
            </a:r>
          </a:p>
          <a:p>
            <a:endParaRPr lang="fr-FR" dirty="0"/>
          </a:p>
          <a:p>
            <a:r>
              <a:rPr lang="fr-FR" dirty="0" smtClean="0"/>
              <a:t>PNG – Format pour le Web avec une transparence</a:t>
            </a:r>
          </a:p>
          <a:p>
            <a:endParaRPr lang="fr-FR" dirty="0"/>
          </a:p>
          <a:p>
            <a:r>
              <a:rPr lang="fr-FR" dirty="0" smtClean="0"/>
              <a:t>PDF – Format en vue d’impression</a:t>
            </a:r>
            <a:endParaRPr lang="fr-FR" dirty="0"/>
          </a:p>
        </p:txBody>
      </p:sp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WebRelief">
      <a:dk1>
        <a:srgbClr val="165C7D"/>
      </a:dk1>
      <a:lt1>
        <a:sysClr val="window" lastClr="FFFFFF"/>
      </a:lt1>
      <a:dk2>
        <a:srgbClr val="1F497D"/>
      </a:dk2>
      <a:lt2>
        <a:srgbClr val="EEECE1"/>
      </a:lt2>
      <a:accent1>
        <a:srgbClr val="F77F00"/>
      </a:accent1>
      <a:accent2>
        <a:srgbClr val="B55400"/>
      </a:accent2>
      <a:accent3>
        <a:srgbClr val="843F0F"/>
      </a:accent3>
      <a:accent4>
        <a:srgbClr val="00A5DB"/>
      </a:accent4>
      <a:accent5>
        <a:srgbClr val="004F6D"/>
      </a:accent5>
      <a:accent6>
        <a:srgbClr val="F79646"/>
      </a:accent6>
      <a:hlink>
        <a:srgbClr val="A3A3A3"/>
      </a:hlink>
      <a:folHlink>
        <a:srgbClr val="414141"/>
      </a:folHlink>
    </a:clrScheme>
    <a:fontScheme name="WebRelief">
      <a:majorFont>
        <a:latin typeface="Exo 2 Extra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286</Words>
  <Application>Microsoft Office PowerPoint</Application>
  <PresentationFormat>Affichage à l'écran (4:3)</PresentationFormat>
  <Paragraphs>86</Paragraphs>
  <Slides>12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Nicolas Parisot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Nicolas Parisot</dc:title>
  <dc:creator>ez</dc:creator>
  <cp:lastModifiedBy>Nicolas</cp:lastModifiedBy>
  <cp:revision>31</cp:revision>
  <dcterms:created xsi:type="dcterms:W3CDTF">2015-10-13T20:35:47Z</dcterms:created>
  <dcterms:modified xsi:type="dcterms:W3CDTF">2016-11-15T10:37:26Z</dcterms:modified>
</cp:coreProperties>
</file>