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8" r:id="rId3"/>
    <p:sldId id="26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525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4B4956-84EC-4E0C-BFC7-7F970C7EFEC8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668DE-A96E-444B-9A10-B3C38F1E9228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5813A2-2E50-4085-A1B6-5B3A36255F7A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296873-50B8-4508-B53C-3C49B4D27E1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7AC26-8686-48DF-A00A-1E22CE8C7EFF}" type="datetimeFigureOut">
              <a:rPr lang="fr-FR" smtClean="0"/>
              <a:pPr/>
              <a:t>15/11/2016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22D460-36AC-4901-B739-35C202F7D6FC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nicolas@webrelief.fr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C:\Users\HPS2331A\Desktop\WebRelief\webrelief_logo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37861" y="4071942"/>
            <a:ext cx="4268278" cy="93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ous-titre 2"/>
          <p:cNvSpPr txBox="1">
            <a:spLocks/>
          </p:cNvSpPr>
          <p:nvPr/>
        </p:nvSpPr>
        <p:spPr>
          <a:xfrm>
            <a:off x="1357290" y="5743588"/>
            <a:ext cx="6400800" cy="685808"/>
          </a:xfrm>
          <a:prstGeom prst="rect">
            <a:avLst/>
          </a:prstGeom>
        </p:spPr>
        <p:txBody>
          <a:bodyPr vert="horz" lIns="91440" tIns="45720" rIns="91440" bIns="45720" rtlCol="0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www.webrelief.fr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  <a:hlinkClick r:id="rId3"/>
              </a:rPr>
              <a:t>nicolas@webrelief.fr</a:t>
            </a:r>
            <a:endParaRPr kumimoji="0" lang="fr-FR" sz="3200" b="0" i="1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r-FR" sz="3200" i="1" dirty="0" smtClean="0">
                <a:solidFill>
                  <a:schemeClr val="tx1">
                    <a:tint val="75000"/>
                  </a:schemeClr>
                </a:solidFill>
              </a:rPr>
              <a:t>09 83 44 14 </a:t>
            </a:r>
            <a:r>
              <a:rPr lang="fr-FR" sz="3200" i="1" dirty="0" err="1" smtClean="0">
                <a:solidFill>
                  <a:schemeClr val="tx1">
                    <a:tint val="75000"/>
                  </a:schemeClr>
                </a:solidFill>
              </a:rPr>
              <a:t>14</a:t>
            </a:r>
            <a:endParaRPr lang="fr-FR" sz="3200" i="1" dirty="0" smtClean="0">
              <a:solidFill>
                <a:schemeClr val="tx1">
                  <a:tint val="75000"/>
                </a:schemeClr>
              </a:solidFill>
            </a:endParaRPr>
          </a:p>
        </p:txBody>
      </p:sp>
      <p:sp>
        <p:nvSpPr>
          <p:cNvPr id="9" name="Titre 1"/>
          <p:cNvSpPr>
            <a:spLocks noGrp="1"/>
          </p:cNvSpPr>
          <p:nvPr>
            <p:ph type="ctrTitle"/>
          </p:nvPr>
        </p:nvSpPr>
        <p:spPr>
          <a:xfrm>
            <a:off x="685800" y="2643182"/>
            <a:ext cx="7772400" cy="1000132"/>
          </a:xfrm>
        </p:spPr>
        <p:txBody>
          <a:bodyPr/>
          <a:lstStyle/>
          <a:p>
            <a:r>
              <a:rPr lang="fr-FR" dirty="0" smtClean="0">
                <a:solidFill>
                  <a:schemeClr val="accent1"/>
                </a:solidFill>
              </a:rPr>
              <a:t>Photoshop</a:t>
            </a:r>
            <a:endParaRPr lang="fr-FR" dirty="0">
              <a:solidFill>
                <a:schemeClr val="accent1"/>
              </a:solidFill>
            </a:endParaRPr>
          </a:p>
        </p:txBody>
      </p:sp>
      <p:sp>
        <p:nvSpPr>
          <p:cNvPr id="10" name="Sous-titre 2"/>
          <p:cNvSpPr txBox="1">
            <a:spLocks/>
          </p:cNvSpPr>
          <p:nvPr/>
        </p:nvSpPr>
        <p:spPr>
          <a:xfrm>
            <a:off x="1371600" y="2000240"/>
            <a:ext cx="6400800" cy="6858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r-FR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Webdesigner/Intégrateur web</a:t>
            </a:r>
            <a:endParaRPr kumimoji="0" lang="fr-FR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Titre 1"/>
          <p:cNvSpPr txBox="1">
            <a:spLocks/>
          </p:cNvSpPr>
          <p:nvPr/>
        </p:nvSpPr>
        <p:spPr>
          <a:xfrm>
            <a:off x="714348" y="1142984"/>
            <a:ext cx="777240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Nicolas </a:t>
            </a:r>
            <a:r>
              <a:rPr kumimoji="0" lang="fr-FR" sz="4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Parisot</a:t>
            </a:r>
            <a:endParaRPr kumimoji="0" lang="fr-F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00108"/>
          </a:xfrm>
        </p:spPr>
        <p:txBody>
          <a:bodyPr>
            <a:normAutofit/>
          </a:bodyPr>
          <a:lstStyle/>
          <a:p>
            <a:r>
              <a:rPr lang="fr-FR" sz="3600" dirty="0" smtClean="0"/>
              <a:t>Photoshop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501122" cy="642942"/>
          </a:xfrm>
        </p:spPr>
        <p:txBody>
          <a:bodyPr>
            <a:normAutofit/>
          </a:bodyPr>
          <a:lstStyle/>
          <a:p>
            <a:pPr algn="l"/>
            <a:r>
              <a:rPr lang="fr-FR" sz="2500" dirty="0">
                <a:solidFill>
                  <a:srgbClr val="525252"/>
                </a:solidFill>
                <a:latin typeface="+mj-lt"/>
              </a:rPr>
              <a:t>7</a:t>
            </a:r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/ Les calques /!\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7158" y="2143116"/>
            <a:ext cx="455419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Superposition d’éléments sur la zone de travail</a:t>
            </a:r>
          </a:p>
          <a:p>
            <a:endParaRPr lang="fr-FR" dirty="0"/>
          </a:p>
          <a:p>
            <a:r>
              <a:rPr lang="fr-FR" dirty="0" smtClean="0"/>
              <a:t>Calque = élément graphique dans Ps</a:t>
            </a:r>
          </a:p>
          <a:p>
            <a:endParaRPr lang="fr-FR" dirty="0"/>
          </a:p>
          <a:p>
            <a:r>
              <a:rPr lang="fr-FR" dirty="0" smtClean="0"/>
              <a:t>C’est une partie de notre projet</a:t>
            </a:r>
            <a:endParaRPr lang="fr-FR" dirty="0"/>
          </a:p>
        </p:txBody>
      </p:sp>
      <p:pic>
        <p:nvPicPr>
          <p:cNvPr id="21506" name="Picture 2" descr="Fenêtre de calqu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1285860"/>
            <a:ext cx="2609850" cy="2600325"/>
          </a:xfrm>
          <a:prstGeom prst="rect">
            <a:avLst/>
          </a:prstGeom>
          <a:noFill/>
        </p:spPr>
      </p:pic>
      <p:pic>
        <p:nvPicPr>
          <p:cNvPr id="21508" name="Picture 4" descr="Fenêtre de calqu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2571744"/>
            <a:ext cx="2609850" cy="1962150"/>
          </a:xfrm>
          <a:prstGeom prst="rect">
            <a:avLst/>
          </a:prstGeom>
          <a:noFill/>
        </p:spPr>
      </p:pic>
      <p:pic>
        <p:nvPicPr>
          <p:cNvPr id="21510" name="Picture 6" descr="Les calques - Fonctionnemen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3571876"/>
            <a:ext cx="3889375" cy="2111375"/>
          </a:xfrm>
          <a:prstGeom prst="rect">
            <a:avLst/>
          </a:prstGeom>
          <a:noFill/>
        </p:spPr>
      </p:pic>
      <p:pic>
        <p:nvPicPr>
          <p:cNvPr id="9" name="Image 8" descr="footer_presentation-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Les calques - Fonctionnemen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6211" y="2357430"/>
            <a:ext cx="4913946" cy="3190874"/>
          </a:xfrm>
          <a:prstGeom prst="rect">
            <a:avLst/>
          </a:prstGeom>
          <a:noFill/>
        </p:spPr>
      </p:pic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00108"/>
          </a:xfrm>
        </p:spPr>
        <p:txBody>
          <a:bodyPr>
            <a:normAutofit/>
          </a:bodyPr>
          <a:lstStyle/>
          <a:p>
            <a:r>
              <a:rPr lang="fr-FR" sz="3600" dirty="0" smtClean="0"/>
              <a:t>Photoshop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501122" cy="642942"/>
          </a:xfrm>
        </p:spPr>
        <p:txBody>
          <a:bodyPr>
            <a:normAutofit/>
          </a:bodyPr>
          <a:lstStyle/>
          <a:p>
            <a:pPr algn="l"/>
            <a:r>
              <a:rPr lang="fr-FR" sz="2500" b="1" dirty="0">
                <a:solidFill>
                  <a:srgbClr val="525252"/>
                </a:solidFill>
                <a:latin typeface="+mj-lt"/>
              </a:rPr>
              <a:t>7</a:t>
            </a:r>
            <a:r>
              <a:rPr lang="fr-FR" sz="2500" b="1" dirty="0" smtClean="0">
                <a:solidFill>
                  <a:srgbClr val="525252"/>
                </a:solidFill>
                <a:latin typeface="+mj-lt"/>
              </a:rPr>
              <a:t>/ Les calques /!\ - l’ordre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7158" y="2143116"/>
            <a:ext cx="27839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L’importance des calques</a:t>
            </a:r>
          </a:p>
          <a:p>
            <a:endParaRPr lang="fr-FR" dirty="0"/>
          </a:p>
          <a:p>
            <a:r>
              <a:rPr lang="fr-FR" dirty="0" smtClean="0"/>
              <a:t>-&gt; la modification simplifiée</a:t>
            </a:r>
            <a:endParaRPr lang="fr-FR" dirty="0"/>
          </a:p>
        </p:txBody>
      </p:sp>
      <p:pic>
        <p:nvPicPr>
          <p:cNvPr id="7" name="Image 6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00108"/>
          </a:xfrm>
        </p:spPr>
        <p:txBody>
          <a:bodyPr>
            <a:normAutofit/>
          </a:bodyPr>
          <a:lstStyle/>
          <a:p>
            <a:r>
              <a:rPr lang="fr-FR" sz="3600" dirty="0" smtClean="0"/>
              <a:t>Photoshop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501122" cy="642942"/>
          </a:xfrm>
        </p:spPr>
        <p:txBody>
          <a:bodyPr>
            <a:normAutofit/>
          </a:bodyPr>
          <a:lstStyle/>
          <a:p>
            <a:pPr algn="l"/>
            <a:r>
              <a:rPr lang="fr-FR" sz="2500" b="1" dirty="0">
                <a:solidFill>
                  <a:srgbClr val="525252"/>
                </a:solidFill>
              </a:rPr>
              <a:t>7</a:t>
            </a:r>
            <a:r>
              <a:rPr lang="fr-FR" sz="2500" b="1" dirty="0" smtClean="0">
                <a:solidFill>
                  <a:srgbClr val="525252"/>
                </a:solidFill>
              </a:rPr>
              <a:t>/ Les calques /!\ - plusieurs calques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7158" y="2143116"/>
            <a:ext cx="56220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Il est primordial de séparer les calques</a:t>
            </a:r>
          </a:p>
          <a:p>
            <a:endParaRPr lang="fr-FR" dirty="0" smtClean="0"/>
          </a:p>
          <a:p>
            <a:r>
              <a:rPr lang="fr-FR" dirty="0" smtClean="0"/>
              <a:t>La création des calques se fait de plusieurs manières</a:t>
            </a:r>
            <a:endParaRPr lang="fr-FR" dirty="0"/>
          </a:p>
        </p:txBody>
      </p:sp>
      <p:pic>
        <p:nvPicPr>
          <p:cNvPr id="25602" name="Picture 2" descr="Les calques - Exemple avec les boul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3500438"/>
            <a:ext cx="1868697" cy="2038317"/>
          </a:xfrm>
          <a:prstGeom prst="rect">
            <a:avLst/>
          </a:prstGeom>
          <a:noFill/>
        </p:spPr>
      </p:pic>
      <p:pic>
        <p:nvPicPr>
          <p:cNvPr id="25604" name="Picture 4" descr="Les calques - Exemple de mauvaise utilisation (avec les boules)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1486" y="3500438"/>
            <a:ext cx="1868697" cy="2038317"/>
          </a:xfrm>
          <a:prstGeom prst="rect">
            <a:avLst/>
          </a:prstGeom>
          <a:noFill/>
        </p:spPr>
      </p:pic>
      <p:sp>
        <p:nvSpPr>
          <p:cNvPr id="9" name="ZoneTexte 8"/>
          <p:cNvSpPr txBox="1"/>
          <p:nvPr/>
        </p:nvSpPr>
        <p:spPr>
          <a:xfrm>
            <a:off x="5214942" y="51435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</a:t>
            </a:r>
            <a:endParaRPr lang="fr-FR" dirty="0"/>
          </a:p>
        </p:txBody>
      </p:sp>
      <p:pic>
        <p:nvPicPr>
          <p:cNvPr id="25606" name="Picture 6" descr="Les calques - Exemple d'utilisation correcte (avec les boules)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28874" y="3500438"/>
            <a:ext cx="1868698" cy="2038317"/>
          </a:xfrm>
          <a:prstGeom prst="rect">
            <a:avLst/>
          </a:prstGeom>
          <a:noFill/>
        </p:spPr>
      </p:pic>
      <p:sp>
        <p:nvSpPr>
          <p:cNvPr id="11" name="ZoneTexte 10"/>
          <p:cNvSpPr txBox="1"/>
          <p:nvPr/>
        </p:nvSpPr>
        <p:spPr>
          <a:xfrm>
            <a:off x="7000892" y="51435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2</a:t>
            </a:r>
            <a:endParaRPr lang="fr-FR" dirty="0"/>
          </a:p>
        </p:txBody>
      </p:sp>
      <p:pic>
        <p:nvPicPr>
          <p:cNvPr id="12" name="Image 11" descr="footer_presentation-0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Photoshop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Pour qui? Et pour quoi?</a:t>
            </a:r>
          </a:p>
          <a:p>
            <a:pPr algn="l"/>
            <a:endParaRPr lang="fr-FR" sz="2500" dirty="0" smtClean="0">
              <a:solidFill>
                <a:srgbClr val="525252"/>
              </a:solidFill>
            </a:endParaRPr>
          </a:p>
          <a:p>
            <a:pPr algn="l">
              <a:buFontTx/>
              <a:buChar char="-"/>
            </a:pPr>
            <a:r>
              <a:rPr lang="fr-FR" sz="2500" u="sng" dirty="0" smtClean="0">
                <a:solidFill>
                  <a:srgbClr val="525252"/>
                </a:solidFill>
              </a:rPr>
              <a:t>Documents interne</a:t>
            </a:r>
          </a:p>
          <a:p>
            <a:pPr algn="l">
              <a:buFontTx/>
              <a:buChar char="-"/>
            </a:pPr>
            <a:r>
              <a:rPr lang="fr-FR" sz="2500" u="sng" dirty="0" smtClean="0">
                <a:solidFill>
                  <a:srgbClr val="525252"/>
                </a:solidFill>
              </a:rPr>
              <a:t>Communication de l’entreprise</a:t>
            </a:r>
            <a:r>
              <a:rPr lang="fr-FR" sz="2500" dirty="0" smtClean="0">
                <a:solidFill>
                  <a:srgbClr val="525252"/>
                </a:solidFill>
              </a:rPr>
              <a:t> (affiches, </a:t>
            </a:r>
            <a:r>
              <a:rPr lang="fr-FR" sz="2500" dirty="0" err="1" smtClean="0">
                <a:solidFill>
                  <a:srgbClr val="525252"/>
                </a:solidFill>
              </a:rPr>
              <a:t>flyers</a:t>
            </a:r>
            <a:r>
              <a:rPr lang="fr-FR" sz="2500" dirty="0" smtClean="0">
                <a:solidFill>
                  <a:srgbClr val="525252"/>
                </a:solidFill>
              </a:rPr>
              <a:t>, dépliants, documents internes, …)</a:t>
            </a:r>
            <a:endParaRPr lang="fr-FR" sz="2500" u="sng" dirty="0" smtClean="0">
              <a:solidFill>
                <a:srgbClr val="525252"/>
              </a:solidFill>
            </a:endParaRPr>
          </a:p>
          <a:p>
            <a:pPr algn="l">
              <a:buFontTx/>
              <a:buChar char="-"/>
            </a:pPr>
            <a:r>
              <a:rPr lang="fr-FR" sz="2500" u="sng" dirty="0" err="1" smtClean="0">
                <a:solidFill>
                  <a:srgbClr val="525252"/>
                </a:solidFill>
              </a:rPr>
              <a:t>Community</a:t>
            </a:r>
            <a:r>
              <a:rPr lang="fr-FR" sz="2500" u="sng" dirty="0" smtClean="0">
                <a:solidFill>
                  <a:srgbClr val="525252"/>
                </a:solidFill>
              </a:rPr>
              <a:t> management </a:t>
            </a:r>
            <a:r>
              <a:rPr lang="fr-FR" sz="2500" dirty="0" smtClean="0">
                <a:solidFill>
                  <a:srgbClr val="525252"/>
                </a:solidFill>
              </a:rPr>
              <a:t>(création des encarts web, mise en avant des produits sur les réseaux sociaux, …)</a:t>
            </a:r>
          </a:p>
          <a:p>
            <a:pPr algn="l">
              <a:buFontTx/>
              <a:buChar char="-"/>
            </a:pPr>
            <a:r>
              <a:rPr lang="fr-FR" sz="2500" u="sng" dirty="0" smtClean="0">
                <a:solidFill>
                  <a:srgbClr val="525252"/>
                </a:solidFill>
              </a:rPr>
              <a:t>Web</a:t>
            </a:r>
            <a:r>
              <a:rPr lang="fr-FR" sz="2500" dirty="0" smtClean="0">
                <a:solidFill>
                  <a:srgbClr val="525252"/>
                </a:solidFill>
              </a:rPr>
              <a:t> (newsletter, design de page web)</a:t>
            </a: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0"/>
            <a:ext cx="7772400" cy="1470025"/>
          </a:xfrm>
        </p:spPr>
        <p:txBody>
          <a:bodyPr>
            <a:normAutofit/>
          </a:bodyPr>
          <a:lstStyle/>
          <a:p>
            <a:r>
              <a:rPr lang="fr-FR" sz="3600" dirty="0" smtClean="0"/>
              <a:t>Photoshop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571472" y="1571612"/>
            <a:ext cx="8072494" cy="385765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Objectif des 4h</a:t>
            </a:r>
          </a:p>
          <a:p>
            <a:pPr algn="l"/>
            <a:endParaRPr lang="fr-FR" sz="2500" dirty="0" smtClean="0">
              <a:solidFill>
                <a:srgbClr val="525252"/>
              </a:solidFill>
            </a:endParaRPr>
          </a:p>
          <a:p>
            <a:pPr algn="l">
              <a:buFontTx/>
              <a:buChar char="-"/>
            </a:pPr>
            <a:r>
              <a:rPr lang="fr-FR" sz="2500" u="sng" dirty="0" smtClean="0">
                <a:solidFill>
                  <a:srgbClr val="525252"/>
                </a:solidFill>
              </a:rPr>
              <a:t>Prise en main de </a:t>
            </a:r>
            <a:r>
              <a:rPr lang="fr-FR" sz="2500" u="sng" dirty="0" err="1" smtClean="0">
                <a:solidFill>
                  <a:srgbClr val="525252"/>
                </a:solidFill>
              </a:rPr>
              <a:t>photoshop</a:t>
            </a:r>
            <a:endParaRPr lang="fr-FR" sz="2500" u="sng" dirty="0" smtClean="0">
              <a:solidFill>
                <a:srgbClr val="525252"/>
              </a:solidFill>
            </a:endParaRPr>
          </a:p>
          <a:p>
            <a:pPr algn="l">
              <a:buFontTx/>
              <a:buChar char="-"/>
            </a:pPr>
            <a:r>
              <a:rPr lang="fr-FR" sz="2500" u="sng" dirty="0" smtClean="0">
                <a:solidFill>
                  <a:srgbClr val="525252"/>
                </a:solidFill>
              </a:rPr>
              <a:t>Création d’un encart en utilisant les différents outils</a:t>
            </a:r>
          </a:p>
        </p:txBody>
      </p:sp>
      <p:pic>
        <p:nvPicPr>
          <p:cNvPr id="5" name="Image 4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00108"/>
          </a:xfrm>
        </p:spPr>
        <p:txBody>
          <a:bodyPr>
            <a:normAutofit/>
          </a:bodyPr>
          <a:lstStyle/>
          <a:p>
            <a:r>
              <a:rPr lang="fr-FR" sz="3600" dirty="0" smtClean="0"/>
              <a:t>Photoshop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501122" cy="64294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1/ L’espace de travail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7158" y="2143116"/>
            <a:ext cx="3127587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1- Barre des menus</a:t>
            </a:r>
          </a:p>
          <a:p>
            <a:endParaRPr lang="fr-FR" dirty="0"/>
          </a:p>
          <a:p>
            <a:r>
              <a:rPr lang="fr-FR" dirty="0" smtClean="0"/>
              <a:t>2- Barre d’option des outils</a:t>
            </a:r>
          </a:p>
          <a:p>
            <a:endParaRPr lang="fr-FR" dirty="0"/>
          </a:p>
          <a:p>
            <a:r>
              <a:rPr lang="fr-FR" dirty="0" smtClean="0"/>
              <a:t>3- Boîte à outils</a:t>
            </a:r>
          </a:p>
          <a:p>
            <a:endParaRPr lang="fr-FR" dirty="0"/>
          </a:p>
          <a:p>
            <a:r>
              <a:rPr lang="fr-FR" dirty="0" smtClean="0"/>
              <a:t>4- Palettes flottantes</a:t>
            </a:r>
          </a:p>
          <a:p>
            <a:endParaRPr lang="fr-FR" dirty="0"/>
          </a:p>
          <a:p>
            <a:r>
              <a:rPr lang="fr-FR" dirty="0" smtClean="0"/>
              <a:t>5- Palettes flottantes masquées</a:t>
            </a:r>
            <a:endParaRPr lang="fr-FR" dirty="0"/>
          </a:p>
        </p:txBody>
      </p:sp>
      <p:pic>
        <p:nvPicPr>
          <p:cNvPr id="2050" name="Picture 2" descr="Espace de travail - Découver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2172468"/>
            <a:ext cx="5191098" cy="2923408"/>
          </a:xfrm>
          <a:prstGeom prst="rect">
            <a:avLst/>
          </a:prstGeom>
          <a:noFill/>
        </p:spPr>
      </p:pic>
      <p:pic>
        <p:nvPicPr>
          <p:cNvPr id="7" name="Image 6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00108"/>
          </a:xfrm>
        </p:spPr>
        <p:txBody>
          <a:bodyPr>
            <a:normAutofit/>
          </a:bodyPr>
          <a:lstStyle/>
          <a:p>
            <a:r>
              <a:rPr lang="fr-FR" sz="3600" dirty="0" smtClean="0"/>
              <a:t>Photoshop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501122" cy="64294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2/ La boite à outil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7158" y="2143116"/>
            <a:ext cx="215950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1- Outils de base</a:t>
            </a:r>
          </a:p>
          <a:p>
            <a:endParaRPr lang="fr-FR" dirty="0"/>
          </a:p>
          <a:p>
            <a:r>
              <a:rPr lang="fr-FR" dirty="0" smtClean="0"/>
              <a:t>2- Outils de retouche</a:t>
            </a:r>
          </a:p>
          <a:p>
            <a:endParaRPr lang="fr-FR" dirty="0"/>
          </a:p>
          <a:p>
            <a:r>
              <a:rPr lang="fr-FR" dirty="0" smtClean="0"/>
              <a:t>3- Outils de création</a:t>
            </a:r>
          </a:p>
          <a:p>
            <a:endParaRPr lang="fr-FR" dirty="0"/>
          </a:p>
          <a:p>
            <a:r>
              <a:rPr lang="fr-FR" dirty="0" smtClean="0"/>
              <a:t>4- Autre</a:t>
            </a:r>
            <a:endParaRPr lang="fr-FR" dirty="0"/>
          </a:p>
        </p:txBody>
      </p:sp>
      <p:pic>
        <p:nvPicPr>
          <p:cNvPr id="17410" name="Picture 2" descr="Espace de travail - Outil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20510" y="1881205"/>
            <a:ext cx="5680646" cy="3405183"/>
          </a:xfrm>
          <a:prstGeom prst="rect">
            <a:avLst/>
          </a:prstGeom>
          <a:noFill/>
        </p:spPr>
      </p:pic>
      <p:pic>
        <p:nvPicPr>
          <p:cNvPr id="7" name="Image 6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00108"/>
          </a:xfrm>
        </p:spPr>
        <p:txBody>
          <a:bodyPr>
            <a:normAutofit/>
          </a:bodyPr>
          <a:lstStyle/>
          <a:p>
            <a:r>
              <a:rPr lang="fr-FR" sz="3600" dirty="0" smtClean="0"/>
              <a:t>Photoshop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501122" cy="642942"/>
          </a:xfrm>
        </p:spPr>
        <p:txBody>
          <a:bodyPr>
            <a:normAutofit/>
          </a:bodyPr>
          <a:lstStyle/>
          <a:p>
            <a:pPr algn="l"/>
            <a:r>
              <a:rPr lang="fr-FR" sz="2500" dirty="0">
                <a:solidFill>
                  <a:srgbClr val="525252"/>
                </a:solidFill>
                <a:latin typeface="+mj-lt"/>
              </a:rPr>
              <a:t>3</a:t>
            </a:r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/ La boite à outil – tous les outils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7158" y="2143116"/>
            <a:ext cx="39841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Il s’agit de famille d’outils</a:t>
            </a:r>
          </a:p>
          <a:p>
            <a:endParaRPr lang="fr-FR" dirty="0"/>
          </a:p>
          <a:p>
            <a:r>
              <a:rPr lang="fr-FR" dirty="0" smtClean="0"/>
              <a:t>On peut avoir des utilisations différentes</a:t>
            </a:r>
            <a:endParaRPr lang="fr-FR" dirty="0"/>
          </a:p>
        </p:txBody>
      </p:sp>
      <p:pic>
        <p:nvPicPr>
          <p:cNvPr id="18434" name="Picture 2" descr="Espace de travail - Outils supplémentair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3809821" y="1817912"/>
            <a:ext cx="6302333" cy="3777844"/>
          </a:xfrm>
          <a:prstGeom prst="rect">
            <a:avLst/>
          </a:prstGeom>
          <a:noFill/>
        </p:spPr>
      </p:pic>
      <p:pic>
        <p:nvPicPr>
          <p:cNvPr id="7" name="Image 6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00108"/>
          </a:xfrm>
        </p:spPr>
        <p:txBody>
          <a:bodyPr>
            <a:normAutofit/>
          </a:bodyPr>
          <a:lstStyle/>
          <a:p>
            <a:r>
              <a:rPr lang="fr-FR" sz="3600" dirty="0" smtClean="0"/>
              <a:t>Photoshop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501122" cy="64294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4/ Organiser son espace de travail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7158" y="2143116"/>
            <a:ext cx="43268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Outils utiles sous la main</a:t>
            </a:r>
          </a:p>
          <a:p>
            <a:endParaRPr lang="fr-FR" dirty="0"/>
          </a:p>
          <a:p>
            <a:r>
              <a:rPr lang="fr-FR" dirty="0" smtClean="0"/>
              <a:t>Glisser/déposer les éléments pour organiser</a:t>
            </a:r>
            <a:endParaRPr lang="fr-FR" dirty="0"/>
          </a:p>
        </p:txBody>
      </p:sp>
      <p:pic>
        <p:nvPicPr>
          <p:cNvPr id="19458" name="Picture 2" descr="Espace de travail - Trait bleu de dépô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1285860"/>
            <a:ext cx="2491843" cy="4292716"/>
          </a:xfrm>
          <a:prstGeom prst="rect">
            <a:avLst/>
          </a:prstGeom>
          <a:noFill/>
        </p:spPr>
      </p:pic>
      <p:pic>
        <p:nvPicPr>
          <p:cNvPr id="7" name="Image 6" descr="footer_presentation-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00108"/>
          </a:xfrm>
        </p:spPr>
        <p:txBody>
          <a:bodyPr>
            <a:normAutofit/>
          </a:bodyPr>
          <a:lstStyle/>
          <a:p>
            <a:r>
              <a:rPr lang="fr-FR" sz="3600" dirty="0" smtClean="0"/>
              <a:t>Photoshop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501122" cy="64294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5/ Création de la zone de travail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7158" y="2143116"/>
            <a:ext cx="3828484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La zone de travail doit être paramétrée</a:t>
            </a:r>
          </a:p>
          <a:p>
            <a:endParaRPr lang="fr-FR" dirty="0"/>
          </a:p>
          <a:p>
            <a:r>
              <a:rPr lang="fr-FR" dirty="0" smtClean="0"/>
              <a:t>Web : </a:t>
            </a:r>
          </a:p>
          <a:p>
            <a:r>
              <a:rPr lang="fr-FR" dirty="0"/>
              <a:t>	</a:t>
            </a:r>
            <a:r>
              <a:rPr lang="fr-FR" dirty="0" smtClean="0"/>
              <a:t>Résolution 72 dpi</a:t>
            </a:r>
          </a:p>
          <a:p>
            <a:r>
              <a:rPr lang="fr-FR" dirty="0"/>
              <a:t>	</a:t>
            </a:r>
            <a:r>
              <a:rPr lang="fr-FR" dirty="0" smtClean="0"/>
              <a:t>Mode col. RVB</a:t>
            </a:r>
          </a:p>
          <a:p>
            <a:endParaRPr lang="fr-FR" dirty="0"/>
          </a:p>
          <a:p>
            <a:r>
              <a:rPr lang="fr-FR" dirty="0" err="1" smtClean="0"/>
              <a:t>Print</a:t>
            </a:r>
            <a:r>
              <a:rPr lang="fr-FR" dirty="0" smtClean="0"/>
              <a:t> :</a:t>
            </a:r>
          </a:p>
          <a:p>
            <a:r>
              <a:rPr lang="fr-FR" dirty="0"/>
              <a:t>	</a:t>
            </a:r>
            <a:r>
              <a:rPr lang="fr-FR" dirty="0" smtClean="0"/>
              <a:t>Résolution 300 dpi</a:t>
            </a:r>
          </a:p>
          <a:p>
            <a:r>
              <a:rPr lang="fr-FR" dirty="0"/>
              <a:t>	</a:t>
            </a:r>
            <a:r>
              <a:rPr lang="fr-FR" dirty="0" smtClean="0"/>
              <a:t>Mode col. CMJN</a:t>
            </a:r>
            <a:endParaRPr lang="fr-FR" dirty="0"/>
          </a:p>
        </p:txBody>
      </p:sp>
      <p:pic>
        <p:nvPicPr>
          <p:cNvPr id="20482" name="Picture 2" descr="Zone de travail vs Espace de travai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142984"/>
            <a:ext cx="3933603" cy="2294602"/>
          </a:xfrm>
          <a:prstGeom prst="rect">
            <a:avLst/>
          </a:prstGeom>
          <a:noFill/>
        </p:spPr>
      </p:pic>
      <p:pic>
        <p:nvPicPr>
          <p:cNvPr id="20484" name="Picture 4" descr="Zone de travail - Nouveau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76721" y="3571876"/>
            <a:ext cx="4552935" cy="2000244"/>
          </a:xfrm>
          <a:prstGeom prst="rect">
            <a:avLst/>
          </a:prstGeom>
          <a:noFill/>
        </p:spPr>
      </p:pic>
      <p:pic>
        <p:nvPicPr>
          <p:cNvPr id="8" name="Image 7" descr="footer_presentation-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000108"/>
          </a:xfrm>
        </p:spPr>
        <p:txBody>
          <a:bodyPr>
            <a:normAutofit/>
          </a:bodyPr>
          <a:lstStyle/>
          <a:p>
            <a:r>
              <a:rPr lang="fr-FR" sz="3600" dirty="0" smtClean="0"/>
              <a:t>Photoshop</a:t>
            </a:r>
            <a:endParaRPr lang="fr-FR" sz="36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8501122" cy="642942"/>
          </a:xfrm>
        </p:spPr>
        <p:txBody>
          <a:bodyPr>
            <a:normAutofit/>
          </a:bodyPr>
          <a:lstStyle/>
          <a:p>
            <a:pPr algn="l"/>
            <a:r>
              <a:rPr lang="fr-FR" sz="2500" dirty="0" smtClean="0">
                <a:solidFill>
                  <a:srgbClr val="525252"/>
                </a:solidFill>
                <a:latin typeface="+mj-lt"/>
              </a:rPr>
              <a:t>6/ Enregistrement – différents formats</a:t>
            </a:r>
          </a:p>
        </p:txBody>
      </p:sp>
      <p:sp>
        <p:nvSpPr>
          <p:cNvPr id="6" name="ZoneTexte 5"/>
          <p:cNvSpPr txBox="1"/>
          <p:nvPr/>
        </p:nvSpPr>
        <p:spPr>
          <a:xfrm>
            <a:off x="357158" y="2143116"/>
            <a:ext cx="487473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PSD – Format natif Photoshop</a:t>
            </a:r>
          </a:p>
          <a:p>
            <a:endParaRPr lang="fr-FR" dirty="0"/>
          </a:p>
          <a:p>
            <a:r>
              <a:rPr lang="fr-FR" dirty="0" smtClean="0"/>
              <a:t>JPG – Format image pour le Web</a:t>
            </a:r>
          </a:p>
          <a:p>
            <a:endParaRPr lang="fr-FR" dirty="0"/>
          </a:p>
          <a:p>
            <a:r>
              <a:rPr lang="fr-FR" dirty="0" smtClean="0"/>
              <a:t>PNG – Format pour le Web avec une transparence</a:t>
            </a:r>
          </a:p>
          <a:p>
            <a:endParaRPr lang="fr-FR" dirty="0"/>
          </a:p>
          <a:p>
            <a:r>
              <a:rPr lang="fr-FR" dirty="0" smtClean="0"/>
              <a:t>PDF – Format en vue d’impression</a:t>
            </a:r>
            <a:endParaRPr lang="fr-FR" dirty="0"/>
          </a:p>
        </p:txBody>
      </p:sp>
      <p:pic>
        <p:nvPicPr>
          <p:cNvPr id="7" name="Image 6" descr="footer_presentation-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736942"/>
            <a:ext cx="9144000" cy="112105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WebRelief">
      <a:dk1>
        <a:srgbClr val="165C7D"/>
      </a:dk1>
      <a:lt1>
        <a:sysClr val="window" lastClr="FFFFFF"/>
      </a:lt1>
      <a:dk2>
        <a:srgbClr val="1F497D"/>
      </a:dk2>
      <a:lt2>
        <a:srgbClr val="EEECE1"/>
      </a:lt2>
      <a:accent1>
        <a:srgbClr val="F77F00"/>
      </a:accent1>
      <a:accent2>
        <a:srgbClr val="B55400"/>
      </a:accent2>
      <a:accent3>
        <a:srgbClr val="843F0F"/>
      </a:accent3>
      <a:accent4>
        <a:srgbClr val="00A5DB"/>
      </a:accent4>
      <a:accent5>
        <a:srgbClr val="004F6D"/>
      </a:accent5>
      <a:accent6>
        <a:srgbClr val="F79646"/>
      </a:accent6>
      <a:hlink>
        <a:srgbClr val="A3A3A3"/>
      </a:hlink>
      <a:folHlink>
        <a:srgbClr val="414141"/>
      </a:folHlink>
    </a:clrScheme>
    <a:fontScheme name="WebRelief">
      <a:majorFont>
        <a:latin typeface="Exo 2 Extra Bold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</TotalTime>
  <Words>287</Words>
  <Application>Microsoft Office PowerPoint</Application>
  <PresentationFormat>Affichage à l'écran (4:3)</PresentationFormat>
  <Paragraphs>87</Paragraphs>
  <Slides>12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3" baseType="lpstr">
      <vt:lpstr>Thème Office</vt:lpstr>
      <vt:lpstr>Photoshop</vt:lpstr>
      <vt:lpstr>Photoshop</vt:lpstr>
      <vt:lpstr>Photoshop</vt:lpstr>
      <vt:lpstr>Photoshop</vt:lpstr>
      <vt:lpstr>Photoshop</vt:lpstr>
      <vt:lpstr>Photoshop</vt:lpstr>
      <vt:lpstr>Photoshop</vt:lpstr>
      <vt:lpstr>Photoshop</vt:lpstr>
      <vt:lpstr>Photoshop</vt:lpstr>
      <vt:lpstr>Photoshop</vt:lpstr>
      <vt:lpstr>Photoshop</vt:lpstr>
      <vt:lpstr>Photoshop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Nicolas Parisot</dc:title>
  <dc:creator>ez</dc:creator>
  <cp:lastModifiedBy>Nicolas</cp:lastModifiedBy>
  <cp:revision>32</cp:revision>
  <dcterms:created xsi:type="dcterms:W3CDTF">2015-10-13T20:35:47Z</dcterms:created>
  <dcterms:modified xsi:type="dcterms:W3CDTF">2016-11-15T15:01:58Z</dcterms:modified>
</cp:coreProperties>
</file>