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8" r:id="rId3"/>
    <p:sldId id="285" r:id="rId4"/>
    <p:sldId id="286" r:id="rId5"/>
    <p:sldId id="273" r:id="rId6"/>
    <p:sldId id="270" r:id="rId7"/>
    <p:sldId id="271" r:id="rId8"/>
    <p:sldId id="272" r:id="rId9"/>
    <p:sldId id="274" r:id="rId10"/>
    <p:sldId id="276" r:id="rId11"/>
    <p:sldId id="278" r:id="rId12"/>
    <p:sldId id="279" r:id="rId13"/>
    <p:sldId id="280" r:id="rId14"/>
    <p:sldId id="281" r:id="rId15"/>
    <p:sldId id="282" r:id="rId16"/>
    <p:sldId id="283" r:id="rId17"/>
    <p:sldId id="287" r:id="rId18"/>
    <p:sldId id="288" r:id="rId19"/>
    <p:sldId id="289" r:id="rId20"/>
    <p:sldId id="290" r:id="rId21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525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78" y="-8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4B4956-84EC-4E0C-BFC7-7F970C7EFEC8}" type="datetimeFigureOut">
              <a:rPr lang="fr-FR" smtClean="0"/>
              <a:pPr/>
              <a:t>22/11/2016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668DE-A96E-444B-9A10-B3C38F1E922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5813A2-2E50-4085-A1B6-5B3A36255F7A}" type="datetimeFigureOut">
              <a:rPr lang="fr-FR" smtClean="0"/>
              <a:pPr/>
              <a:t>22/11/2016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96873-50B8-4508-B53C-3C49B4D27E1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22/11/2016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22/11/2016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22/11/2016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22/11/2016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22/11/2016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22/11/2016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22/11/2016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22/11/2016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22/11/2016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22/11/2016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22/11/2016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7AC26-8686-48DF-A00A-1E22CE8C7EFF}" type="datetimeFigureOut">
              <a:rPr lang="fr-FR" smtClean="0"/>
              <a:pPr/>
              <a:t>22/11/2016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nicolas@webrelief.fr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643182"/>
            <a:ext cx="7772400" cy="1000132"/>
          </a:xfrm>
        </p:spPr>
        <p:txBody>
          <a:bodyPr/>
          <a:lstStyle/>
          <a:p>
            <a:r>
              <a:rPr lang="fr-FR" dirty="0" smtClean="0">
                <a:solidFill>
                  <a:schemeClr val="accent1"/>
                </a:solidFill>
              </a:rPr>
              <a:t>HTML 5 / CSS 3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000240"/>
            <a:ext cx="6400800" cy="685808"/>
          </a:xfrm>
        </p:spPr>
        <p:txBody>
          <a:bodyPr/>
          <a:lstStyle/>
          <a:p>
            <a:r>
              <a:rPr lang="fr-FR" dirty="0" smtClean="0"/>
              <a:t>Webdesigner/Intégrateur web</a:t>
            </a:r>
            <a:endParaRPr lang="fr-FR" dirty="0"/>
          </a:p>
        </p:txBody>
      </p:sp>
      <p:pic>
        <p:nvPicPr>
          <p:cNvPr id="5" name="Image 4" descr="C:\Users\HPS2331A\Desktop\WebRelief\webrelief_logo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7861" y="4071942"/>
            <a:ext cx="4268278" cy="93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1357290" y="5743588"/>
            <a:ext cx="6400800" cy="685808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www.webrelief.fr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nicolas@webrelief.fr</a:t>
            </a:r>
            <a:endParaRPr kumimoji="0" lang="fr-FR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3200" i="1" dirty="0" smtClean="0">
                <a:solidFill>
                  <a:schemeClr val="tx1">
                    <a:tint val="75000"/>
                  </a:schemeClr>
                </a:solidFill>
              </a:rPr>
              <a:t>09 83 44 14 </a:t>
            </a:r>
            <a:r>
              <a:rPr lang="fr-FR" sz="3200" i="1" dirty="0" err="1" smtClean="0">
                <a:solidFill>
                  <a:schemeClr val="tx1">
                    <a:tint val="75000"/>
                  </a:schemeClr>
                </a:solidFill>
              </a:rPr>
              <a:t>14</a:t>
            </a:r>
            <a:endParaRPr lang="fr-FR" sz="3200" i="1" dirty="0" smtClean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7" name="Titre 1"/>
          <p:cNvSpPr txBox="1">
            <a:spLocks/>
          </p:cNvSpPr>
          <p:nvPr/>
        </p:nvSpPr>
        <p:spPr>
          <a:xfrm>
            <a:off x="714348" y="1142984"/>
            <a:ext cx="777240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Nicolas </a:t>
            </a:r>
            <a:r>
              <a:rPr kumimoji="0" lang="fr-F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Parisot</a:t>
            </a:r>
            <a:endParaRPr kumimoji="0" lang="fr-F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Nicolas\Documents\FICHIERS_CLIENTS\Conférence_EPN\02_HTML\elements\balise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3116"/>
            <a:ext cx="7907923" cy="3286148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HTML 5 – les balises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02 - Balises de structure de </a:t>
            </a:r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contenu – les titres</a:t>
            </a:r>
            <a:endParaRPr lang="fr-FR" sz="14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i="1" dirty="0" smtClean="0">
                <a:solidFill>
                  <a:srgbClr val="525252"/>
                </a:solidFill>
              </a:rPr>
              <a:t>	</a:t>
            </a:r>
            <a:endParaRPr lang="fr-FR" sz="1800" i="1" dirty="0" smtClean="0">
              <a:solidFill>
                <a:schemeClr val="accent1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Nicolas\Documents\FICHIERS_CLIENTS\Conférence_EPN\02_HTML\elements\balise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3117"/>
            <a:ext cx="7929617" cy="3295162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HTML 5 – les balises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03 - Groupement sémantique – les paragraphes</a:t>
            </a:r>
            <a:endParaRPr lang="fr-FR" sz="14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i="1" dirty="0" smtClean="0">
                <a:solidFill>
                  <a:srgbClr val="525252"/>
                </a:solidFill>
              </a:rPr>
              <a:t>	</a:t>
            </a:r>
            <a:endParaRPr lang="fr-FR" sz="1800" i="1" dirty="0" smtClean="0">
              <a:solidFill>
                <a:schemeClr val="accent1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Nicolas\Documents\FICHIERS_CLIENTS\Conférence_EPN\02_HTML\elements\balise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3165" y="2143116"/>
            <a:ext cx="7907925" cy="3286148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HTML 5 – les balises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04 – Balisage sémantique de passage de texte (1)</a:t>
            </a:r>
            <a:endParaRPr lang="fr-FR" sz="14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i="1" dirty="0" smtClean="0">
                <a:solidFill>
                  <a:srgbClr val="525252"/>
                </a:solidFill>
              </a:rPr>
              <a:t>	</a:t>
            </a:r>
            <a:endParaRPr lang="fr-FR" sz="1800" i="1" dirty="0" smtClean="0">
              <a:solidFill>
                <a:schemeClr val="accent1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Nicolas\Documents\FICHIERS_CLIENTS\Conférence_EPN\02_HTML\elements\balise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3115"/>
            <a:ext cx="7929618" cy="3295163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HTML 5 – les balises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05 – Balisage sémantique de passage de texte (2)</a:t>
            </a:r>
            <a:endParaRPr lang="fr-FR" sz="14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i="1" dirty="0" smtClean="0">
                <a:solidFill>
                  <a:srgbClr val="525252"/>
                </a:solidFill>
              </a:rPr>
              <a:t>	</a:t>
            </a:r>
            <a:endParaRPr lang="fr-FR" sz="1800" i="1" dirty="0" smtClean="0">
              <a:solidFill>
                <a:schemeClr val="accent1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Nicolas\Documents\FICHIERS_CLIENTS\Conférence_EPN\02_HTML\elements\balise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3115"/>
            <a:ext cx="7929618" cy="3295163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HTML 5 – les balises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06 – Inclusion du contenu</a:t>
            </a:r>
            <a:r>
              <a:rPr lang="fr-FR" sz="1800" i="1" dirty="0" smtClean="0">
                <a:solidFill>
                  <a:srgbClr val="525252"/>
                </a:solidFill>
              </a:rPr>
              <a:t>	</a:t>
            </a:r>
            <a:endParaRPr lang="fr-FR" sz="1800" i="1" dirty="0" smtClean="0">
              <a:solidFill>
                <a:schemeClr val="accent1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Nicolas\Documents\FICHIERS_CLIENTS\Conférence_EPN\02_HTML\elements\balise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3116"/>
            <a:ext cx="8001055" cy="3324849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HTML 5 – les balises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07 – les tableaux</a:t>
            </a:r>
            <a:endParaRPr lang="fr-FR" sz="1800" i="1" dirty="0" smtClean="0">
              <a:solidFill>
                <a:schemeClr val="accent1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Nicolas\Documents\FICHIERS_CLIENTS\Conférence_EPN\02_HTML\elements\balise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3116"/>
            <a:ext cx="8001056" cy="3324849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HTML 5 – les balises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08 – les formulaires</a:t>
            </a:r>
            <a:endParaRPr lang="fr-FR" sz="1800" i="1" dirty="0" smtClean="0">
              <a:solidFill>
                <a:schemeClr val="accent1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CSS 3 - </a:t>
            </a:r>
            <a:r>
              <a:rPr lang="fr-FR" sz="3600" dirty="0" smtClean="0"/>
              <a:t>les bases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Chronologie</a:t>
            </a:r>
            <a:endParaRPr lang="fr-FR" sz="2500" dirty="0" smtClean="0">
              <a:solidFill>
                <a:srgbClr val="525252"/>
              </a:solidFill>
              <a:latin typeface="+mj-lt"/>
            </a:endParaRP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dirty="0" smtClean="0">
                <a:solidFill>
                  <a:srgbClr val="525252"/>
                </a:solidFill>
              </a:rPr>
              <a:t>HTML : </a:t>
            </a:r>
            <a:r>
              <a:rPr lang="fr-FR" sz="1800" i="1" dirty="0" smtClean="0">
                <a:solidFill>
                  <a:schemeClr val="accent1"/>
                </a:solidFill>
              </a:rPr>
              <a:t>1991</a:t>
            </a:r>
            <a:endParaRPr lang="fr-FR" sz="1800" i="1" dirty="0" smtClean="0">
              <a:solidFill>
                <a:schemeClr val="accent1"/>
              </a:solidFill>
            </a:endParaRPr>
          </a:p>
          <a:p>
            <a:pPr algn="l"/>
            <a:r>
              <a:rPr lang="fr-FR" sz="1800" dirty="0" smtClean="0">
                <a:solidFill>
                  <a:srgbClr val="525252"/>
                </a:solidFill>
              </a:rPr>
              <a:t>CSS : </a:t>
            </a:r>
            <a:r>
              <a:rPr lang="fr-FR" sz="1800" i="1" dirty="0" smtClean="0">
                <a:solidFill>
                  <a:schemeClr val="accent1"/>
                </a:solidFill>
              </a:rPr>
              <a:t>1996</a:t>
            </a:r>
            <a:endParaRPr lang="fr-FR" sz="1800" i="1" dirty="0" smtClean="0">
              <a:solidFill>
                <a:schemeClr val="accent1"/>
              </a:solidFill>
            </a:endParaRPr>
          </a:p>
          <a:p>
            <a:pPr algn="l"/>
            <a:endParaRPr lang="fr-FR" sz="18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dirty="0" smtClean="0">
                <a:solidFill>
                  <a:srgbClr val="525252"/>
                </a:solidFill>
              </a:rPr>
              <a:t>Dur à adopter par les webmasters car cela voulait dire que leur code devait être optimisé.</a:t>
            </a:r>
          </a:p>
          <a:p>
            <a:pPr algn="l"/>
            <a:endParaRPr lang="fr-FR" sz="1800" dirty="0" smtClean="0">
              <a:solidFill>
                <a:srgbClr val="525252"/>
              </a:solidFill>
            </a:endParaRPr>
          </a:p>
          <a:p>
            <a:r>
              <a:rPr lang="fr-FR" sz="1800" u="sng" dirty="0" smtClean="0">
                <a:solidFill>
                  <a:schemeClr val="tx1">
                    <a:lumMod val="60000"/>
                    <a:lumOff val="40000"/>
                  </a:schemeClr>
                </a:solidFill>
              </a:rPr>
              <a:t>www.caniuse.com</a:t>
            </a:r>
            <a:r>
              <a:rPr lang="fr-FR" sz="1800" dirty="0" smtClean="0">
                <a:solidFill>
                  <a:srgbClr val="525252"/>
                </a:solidFill>
              </a:rPr>
              <a:t> </a:t>
            </a:r>
            <a:endParaRPr lang="fr-FR" sz="1800" dirty="0" smtClean="0">
              <a:solidFill>
                <a:srgbClr val="525252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CSS 3 - </a:t>
            </a:r>
            <a:r>
              <a:rPr lang="fr-FR" sz="3600" dirty="0" smtClean="0"/>
              <a:t>les bases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Écrire du code HTML</a:t>
            </a:r>
            <a:endParaRPr lang="fr-FR" sz="2500" dirty="0" smtClean="0">
              <a:solidFill>
                <a:srgbClr val="525252"/>
              </a:solidFill>
              <a:latin typeface="+mj-lt"/>
            </a:endParaRP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marL="342900" indent="-342900" algn="l">
              <a:buFont typeface="+mj-lt"/>
              <a:buAutoNum type="arabicPeriod"/>
            </a:pPr>
            <a:r>
              <a:rPr lang="fr-FR" sz="1800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fr-FR" sz="1800" dirty="0" smtClean="0">
                <a:solidFill>
                  <a:schemeClr val="bg1">
                    <a:lumMod val="65000"/>
                  </a:schemeClr>
                </a:solidFill>
              </a:rPr>
              <a:t>Dans un fichier </a:t>
            </a:r>
            <a:r>
              <a:rPr lang="fr-FR" sz="1800" dirty="0" smtClean="0">
                <a:solidFill>
                  <a:schemeClr val="bg1">
                    <a:lumMod val="65000"/>
                  </a:schemeClr>
                </a:solidFill>
              </a:rPr>
              <a:t>« .</a:t>
            </a:r>
            <a:r>
              <a:rPr lang="fr-FR" sz="1800" dirty="0" err="1" smtClean="0">
                <a:solidFill>
                  <a:schemeClr val="bg1">
                    <a:lumMod val="65000"/>
                  </a:schemeClr>
                </a:solidFill>
              </a:rPr>
              <a:t>css</a:t>
            </a:r>
            <a:r>
              <a:rPr lang="fr-FR" sz="1800" dirty="0" smtClean="0">
                <a:solidFill>
                  <a:schemeClr val="bg1">
                    <a:lumMod val="65000"/>
                  </a:schemeClr>
                </a:solidFill>
              </a:rPr>
              <a:t> »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fr-FR" sz="1800" i="1" dirty="0" smtClean="0">
                <a:solidFill>
                  <a:schemeClr val="bg1">
                    <a:lumMod val="65000"/>
                  </a:schemeClr>
                </a:solidFill>
              </a:rPr>
              <a:t> </a:t>
            </a:r>
            <a:r>
              <a:rPr lang="fr-FR" sz="1800" dirty="0" smtClean="0">
                <a:solidFill>
                  <a:schemeClr val="bg1">
                    <a:lumMod val="65000"/>
                  </a:schemeClr>
                </a:solidFill>
              </a:rPr>
              <a:t>Dans </a:t>
            </a:r>
            <a:r>
              <a:rPr lang="fr-FR" sz="1800" dirty="0" smtClean="0">
                <a:solidFill>
                  <a:schemeClr val="bg1">
                    <a:lumMod val="65000"/>
                  </a:schemeClr>
                </a:solidFill>
              </a:rPr>
              <a:t>l'en-tête du site, matérialisé par la balise &lt;</a:t>
            </a:r>
            <a:r>
              <a:rPr lang="fr-FR" sz="1800" dirty="0" err="1" smtClean="0">
                <a:solidFill>
                  <a:schemeClr val="bg1">
                    <a:lumMod val="65000"/>
                  </a:schemeClr>
                </a:solidFill>
              </a:rPr>
              <a:t>head</a:t>
            </a:r>
            <a:r>
              <a:rPr lang="fr-FR" sz="1800" dirty="0" smtClean="0">
                <a:solidFill>
                  <a:schemeClr val="bg1">
                    <a:lumMod val="65000"/>
                  </a:schemeClr>
                </a:solidFill>
              </a:rPr>
              <a:t>&gt;</a:t>
            </a:r>
          </a:p>
          <a:p>
            <a:pPr marL="342900" lvl="0" indent="-342900" algn="l">
              <a:buFont typeface="+mj-lt"/>
              <a:buAutoNum type="arabicPeriod"/>
            </a:pPr>
            <a:r>
              <a:rPr lang="fr-FR" sz="1800" dirty="0" smtClean="0">
                <a:solidFill>
                  <a:schemeClr val="bg1">
                    <a:lumMod val="65000"/>
                  </a:schemeClr>
                </a:solidFill>
              </a:rPr>
              <a:t> Directement </a:t>
            </a:r>
            <a:r>
              <a:rPr lang="fr-FR" sz="1800" dirty="0" smtClean="0">
                <a:solidFill>
                  <a:schemeClr val="bg1">
                    <a:lumMod val="65000"/>
                  </a:schemeClr>
                </a:solidFill>
              </a:rPr>
              <a:t>dans les balises HTML via un attribut "style</a:t>
            </a:r>
            <a:r>
              <a:rPr lang="fr-FR" sz="1800" dirty="0" smtClean="0">
                <a:solidFill>
                  <a:schemeClr val="bg1">
                    <a:lumMod val="65000"/>
                  </a:schemeClr>
                </a:solidFill>
              </a:rPr>
              <a:t>="</a:t>
            </a:r>
            <a:endParaRPr lang="fr-FR" sz="1800" dirty="0" smtClean="0">
              <a:solidFill>
                <a:schemeClr val="bg1">
                  <a:lumMod val="65000"/>
                </a:schemeClr>
              </a:solidFill>
            </a:endParaRPr>
          </a:p>
          <a:p>
            <a:pPr algn="l"/>
            <a:endParaRPr lang="fr-FR" sz="18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dirty="0" smtClean="0">
                <a:solidFill>
                  <a:srgbClr val="525252"/>
                </a:solidFill>
              </a:rPr>
              <a:t>Nous allons utilisé la première méthode, afin d’éviter les conflits et la saisie redondante</a:t>
            </a:r>
          </a:p>
          <a:p>
            <a:pPr algn="l"/>
            <a:endParaRPr lang="fr-FR" sz="18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dirty="0" smtClean="0">
                <a:solidFill>
                  <a:srgbClr val="525252"/>
                </a:solidFill>
              </a:rPr>
              <a:t>Liaison : </a:t>
            </a:r>
            <a:r>
              <a:rPr lang="fr-FR" sz="1800" b="1" dirty="0" smtClean="0">
                <a:solidFill>
                  <a:schemeClr val="accent6"/>
                </a:solidFill>
              </a:rPr>
              <a:t>&lt;</a:t>
            </a:r>
            <a:r>
              <a:rPr lang="fr-FR" sz="1800" b="1" dirty="0" err="1" smtClean="0">
                <a:solidFill>
                  <a:schemeClr val="accent6"/>
                </a:solidFill>
              </a:rPr>
              <a:t>link</a:t>
            </a:r>
            <a:r>
              <a:rPr lang="fr-FR" sz="1800" b="1" dirty="0" smtClean="0">
                <a:solidFill>
                  <a:schemeClr val="accent6"/>
                </a:solidFill>
              </a:rPr>
              <a:t> </a:t>
            </a:r>
            <a:r>
              <a:rPr lang="fr-FR" sz="1800" b="1" dirty="0" err="1" smtClean="0">
                <a:solidFill>
                  <a:schemeClr val="accent6"/>
                </a:solidFill>
              </a:rPr>
              <a:t>rel</a:t>
            </a:r>
            <a:r>
              <a:rPr lang="fr-FR" sz="1800" b="1" dirty="0" smtClean="0">
                <a:solidFill>
                  <a:schemeClr val="accent6"/>
                </a:solidFill>
              </a:rPr>
              <a:t>="</a:t>
            </a:r>
            <a:r>
              <a:rPr lang="fr-FR" sz="1800" b="1" dirty="0" err="1" smtClean="0">
                <a:solidFill>
                  <a:schemeClr val="accent6"/>
                </a:solidFill>
              </a:rPr>
              <a:t>stylesheet</a:t>
            </a:r>
            <a:r>
              <a:rPr lang="fr-FR" sz="1800" b="1" dirty="0" smtClean="0">
                <a:solidFill>
                  <a:schemeClr val="accent6"/>
                </a:solidFill>
              </a:rPr>
              <a:t>" </a:t>
            </a:r>
            <a:r>
              <a:rPr lang="fr-FR" sz="1800" b="1" dirty="0" err="1" smtClean="0">
                <a:solidFill>
                  <a:schemeClr val="accent6"/>
                </a:solidFill>
              </a:rPr>
              <a:t>href</a:t>
            </a:r>
            <a:r>
              <a:rPr lang="fr-FR" sz="1800" b="1" dirty="0" smtClean="0">
                <a:solidFill>
                  <a:schemeClr val="accent6"/>
                </a:solidFill>
              </a:rPr>
              <a:t>="style.css" /&gt;</a:t>
            </a:r>
          </a:p>
          <a:p>
            <a:pPr algn="l"/>
            <a:endParaRPr lang="fr-FR" sz="1800" dirty="0" smtClean="0">
              <a:solidFill>
                <a:srgbClr val="525252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CSS 3 - </a:t>
            </a:r>
            <a:r>
              <a:rPr lang="fr-FR" sz="3600" dirty="0" smtClean="0"/>
              <a:t>les bases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Écrire du code HTML</a:t>
            </a:r>
            <a:endParaRPr lang="fr-FR" sz="2500" dirty="0" smtClean="0">
              <a:solidFill>
                <a:srgbClr val="525252"/>
              </a:solidFill>
              <a:latin typeface="+mj-lt"/>
            </a:endParaRP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  <a:t>balise</a:t>
            </a:r>
            <a:b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  <a:t>{</a:t>
            </a:r>
            <a:b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</a:br>
            <a: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  <a:t>	propriété1 : valeur1 ;</a:t>
            </a:r>
            <a:endParaRPr lang="fr-FR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  <a:t>	propriété2 : valeur2 </a:t>
            </a:r>
            <a: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  <a:t>;</a:t>
            </a:r>
          </a:p>
          <a:p>
            <a:pPr algn="l"/>
            <a: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  <a:t>	</a:t>
            </a:r>
            <a: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  <a:t>/* Ici un commentaire CSS */</a:t>
            </a:r>
            <a:endParaRPr lang="fr-FR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  <a:t>}</a:t>
            </a:r>
            <a:endParaRPr lang="fr-FR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endParaRPr lang="fr-FR" sz="18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dirty="0" smtClean="0">
                <a:solidFill>
                  <a:srgbClr val="525252"/>
                </a:solidFill>
              </a:rPr>
              <a:t>Mise en place de CLASS et d’ID</a:t>
            </a:r>
            <a:endParaRPr lang="fr-FR" sz="1800" dirty="0" smtClean="0">
              <a:solidFill>
                <a:srgbClr val="525252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HTML 5 – les bases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La définition</a:t>
            </a: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i="1" dirty="0" smtClean="0">
                <a:solidFill>
                  <a:schemeClr val="accent1"/>
                </a:solidFill>
              </a:rPr>
              <a:t>Ce langage est utilisé pour créer des pages web. L'acronyme signifie HyperText </a:t>
            </a:r>
            <a:r>
              <a:rPr lang="fr-FR" sz="1800" i="1" dirty="0" err="1" smtClean="0">
                <a:solidFill>
                  <a:schemeClr val="accent1"/>
                </a:solidFill>
              </a:rPr>
              <a:t>Markup</a:t>
            </a:r>
            <a:r>
              <a:rPr lang="fr-FR" sz="1800" i="1" dirty="0" smtClean="0">
                <a:solidFill>
                  <a:schemeClr val="accent1"/>
                </a:solidFill>
              </a:rPr>
              <a:t> </a:t>
            </a:r>
            <a:r>
              <a:rPr lang="fr-FR" sz="1800" i="1" dirty="0" err="1" smtClean="0">
                <a:solidFill>
                  <a:schemeClr val="accent1"/>
                </a:solidFill>
              </a:rPr>
              <a:t>Language</a:t>
            </a:r>
            <a:r>
              <a:rPr lang="fr-FR" sz="1800" i="1" dirty="0" smtClean="0">
                <a:solidFill>
                  <a:schemeClr val="accent1"/>
                </a:solidFill>
              </a:rPr>
              <a:t>, ce qui signifie en français "langage de balisage d'hypertexte". Cette signification porte bien son nom puisqu'effectivement ce langage permet de réaliser de l'hypertexte à base d'une structure de balisage.</a:t>
            </a:r>
          </a:p>
          <a:p>
            <a:pPr algn="l"/>
            <a:endParaRPr lang="fr-FR" sz="1800" i="1" dirty="0" smtClean="0">
              <a:solidFill>
                <a:schemeClr val="accent1"/>
              </a:solidFill>
            </a:endParaRPr>
          </a:p>
          <a:p>
            <a:pPr algn="l"/>
            <a:r>
              <a:rPr lang="fr-FR" sz="1800" dirty="0" smtClean="0">
                <a:solidFill>
                  <a:srgbClr val="525252"/>
                </a:solidFill>
              </a:rPr>
              <a:t>Inventé par Tim </a:t>
            </a:r>
            <a:r>
              <a:rPr lang="fr-FR" sz="1800" dirty="0" err="1" smtClean="0">
                <a:solidFill>
                  <a:srgbClr val="525252"/>
                </a:solidFill>
              </a:rPr>
              <a:t>Berners</a:t>
            </a:r>
            <a:r>
              <a:rPr lang="fr-FR" sz="1800" dirty="0" smtClean="0">
                <a:solidFill>
                  <a:srgbClr val="525252"/>
                </a:solidFill>
              </a:rPr>
              <a:t>-Lee en 1991</a:t>
            </a: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CSS 3 - </a:t>
            </a:r>
            <a:r>
              <a:rPr lang="fr-FR" sz="3600" dirty="0" smtClean="0"/>
              <a:t>les bases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Propriétés &amp; valeurs</a:t>
            </a:r>
            <a:endParaRPr lang="fr-FR" sz="2500" dirty="0" smtClean="0">
              <a:solidFill>
                <a:srgbClr val="525252"/>
              </a:solidFill>
              <a:latin typeface="+mj-lt"/>
            </a:endParaRP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dirty="0" smtClean="0">
                <a:solidFill>
                  <a:schemeClr val="bg1">
                    <a:lumMod val="50000"/>
                  </a:schemeClr>
                </a:solidFill>
              </a:rPr>
              <a:t>Taille du texte : </a:t>
            </a:r>
            <a: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  <a:t>FONT-SIZE </a:t>
            </a:r>
            <a:endParaRPr lang="fr-FR" sz="18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fr-FR" sz="1800" dirty="0" smtClean="0">
                <a:solidFill>
                  <a:schemeClr val="bg1">
                    <a:lumMod val="50000"/>
                  </a:schemeClr>
                </a:solidFill>
              </a:rPr>
              <a:t>Police d’écriture </a:t>
            </a:r>
            <a:r>
              <a:rPr lang="fr-FR" sz="1800" dirty="0" smtClean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  <a:t>FONT-FAMILY </a:t>
            </a:r>
            <a:r>
              <a:rPr lang="fr-FR" sz="1800" i="1" dirty="0" smtClean="0">
                <a:solidFill>
                  <a:schemeClr val="accent2"/>
                </a:solidFill>
              </a:rPr>
              <a:t>/!\ Important</a:t>
            </a:r>
          </a:p>
          <a:p>
            <a:pPr algn="l"/>
            <a:r>
              <a:rPr lang="fr-FR" sz="1800" dirty="0" smtClean="0">
                <a:solidFill>
                  <a:schemeClr val="bg1">
                    <a:lumMod val="50000"/>
                  </a:schemeClr>
                </a:solidFill>
              </a:rPr>
              <a:t>Effet </a:t>
            </a:r>
            <a:r>
              <a:rPr lang="fr-FR" sz="1800" dirty="0" smtClean="0">
                <a:solidFill>
                  <a:schemeClr val="bg1">
                    <a:lumMod val="50000"/>
                  </a:schemeClr>
                </a:solidFill>
              </a:rPr>
              <a:t>d'écriture : </a:t>
            </a:r>
            <a: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  <a:t>FONT-STYLE - balise : </a:t>
            </a:r>
            <a:r>
              <a:rPr lang="fr-FR" sz="1800" i="1" dirty="0" err="1" smtClean="0">
                <a:solidFill>
                  <a:schemeClr val="bg1">
                    <a:lumMod val="50000"/>
                  </a:schemeClr>
                </a:solidFill>
              </a:rPr>
              <a:t>em</a:t>
            </a:r>
            <a:endParaRPr lang="fr-FR" sz="18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fr-FR" sz="1800" dirty="0" smtClean="0">
                <a:solidFill>
                  <a:schemeClr val="bg1">
                    <a:lumMod val="50000"/>
                  </a:schemeClr>
                </a:solidFill>
              </a:rPr>
              <a:t>Mettre en gras </a:t>
            </a:r>
            <a:r>
              <a:rPr lang="fr-FR" sz="1800" dirty="0" smtClean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  <a:t>FONT-WEIGHT - </a:t>
            </a:r>
            <a: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  <a:t>balise : </a:t>
            </a:r>
            <a:r>
              <a:rPr lang="fr-FR" sz="1800" i="1" dirty="0" err="1" smtClean="0">
                <a:solidFill>
                  <a:schemeClr val="bg1">
                    <a:lumMod val="50000"/>
                  </a:schemeClr>
                </a:solidFill>
              </a:rPr>
              <a:t>strong</a:t>
            </a:r>
            <a:endParaRPr lang="fr-FR" sz="18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fr-FR" sz="1800" dirty="0" smtClean="0">
                <a:solidFill>
                  <a:schemeClr val="bg1">
                    <a:lumMod val="50000"/>
                  </a:schemeClr>
                </a:solidFill>
              </a:rPr>
              <a:t>Décoration </a:t>
            </a:r>
            <a:r>
              <a:rPr lang="fr-FR" sz="1800" dirty="0" smtClean="0">
                <a:solidFill>
                  <a:schemeClr val="bg1">
                    <a:lumMod val="50000"/>
                  </a:schemeClr>
                </a:solidFill>
              </a:rPr>
              <a:t>: </a:t>
            </a:r>
            <a: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  <a:t>TEXT-DECORATION</a:t>
            </a:r>
          </a:p>
          <a:p>
            <a:pPr algn="l"/>
            <a:r>
              <a:rPr lang="fr-FR" sz="1800" dirty="0" smtClean="0">
                <a:solidFill>
                  <a:schemeClr val="bg1">
                    <a:lumMod val="50000"/>
                  </a:schemeClr>
                </a:solidFill>
              </a:rPr>
              <a:t>Alignement des paragraphes </a:t>
            </a:r>
            <a:r>
              <a:rPr lang="fr-FR" sz="1800" dirty="0" smtClean="0">
                <a:solidFill>
                  <a:schemeClr val="bg1">
                    <a:lumMod val="50000"/>
                  </a:schemeClr>
                </a:solidFill>
              </a:rPr>
              <a:t>:</a:t>
            </a:r>
            <a: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fr-FR" sz="1800" i="1" dirty="0" smtClean="0">
                <a:solidFill>
                  <a:schemeClr val="bg1">
                    <a:lumMod val="50000"/>
                  </a:schemeClr>
                </a:solidFill>
              </a:rPr>
              <a:t>TEXT-ALIGN</a:t>
            </a:r>
          </a:p>
          <a:p>
            <a:pPr algn="l"/>
            <a:endParaRPr lang="fr-FR" sz="1800" i="1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l"/>
            <a:r>
              <a:rPr lang="fr-FR" sz="1800" b="1" dirty="0" smtClean="0">
                <a:solidFill>
                  <a:schemeClr val="tx1"/>
                </a:solidFill>
              </a:rPr>
              <a:t>Les flottants :</a:t>
            </a:r>
            <a:r>
              <a:rPr lang="fr-FR" sz="1800" b="1" i="1" dirty="0" smtClean="0">
                <a:solidFill>
                  <a:schemeClr val="tx1"/>
                </a:solidFill>
              </a:rPr>
              <a:t> FLOAT</a:t>
            </a:r>
            <a:endParaRPr lang="fr-FR" sz="1800" b="1" dirty="0" smtClean="0">
              <a:solidFill>
                <a:schemeClr val="tx1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HTML 5 – les bases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Page HTML</a:t>
            </a: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2143116"/>
            <a:ext cx="3786214" cy="330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 descr="C:\Users\Nicolas\Documents\FICHIERS_CLIENTS\Conférence_EPN\02_HTML\elements\code_sourc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2143116"/>
            <a:ext cx="3804011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HTML 5 – les bases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En résumé</a:t>
            </a: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dirty="0" smtClean="0">
                <a:solidFill>
                  <a:srgbClr val="525252"/>
                </a:solidFill>
              </a:rPr>
              <a:t>HTML : </a:t>
            </a:r>
            <a:r>
              <a:rPr lang="fr-FR" sz="1800" i="1" dirty="0" smtClean="0">
                <a:solidFill>
                  <a:schemeClr val="accent1"/>
                </a:solidFill>
              </a:rPr>
              <a:t>Structure</a:t>
            </a:r>
          </a:p>
          <a:p>
            <a:pPr algn="l"/>
            <a:r>
              <a:rPr lang="fr-FR" sz="1800" dirty="0" smtClean="0">
                <a:solidFill>
                  <a:srgbClr val="525252"/>
                </a:solidFill>
              </a:rPr>
              <a:t>CSS : </a:t>
            </a:r>
            <a:r>
              <a:rPr lang="fr-FR" sz="1800" i="1" dirty="0" smtClean="0">
                <a:solidFill>
                  <a:schemeClr val="accent1"/>
                </a:solidFill>
              </a:rPr>
              <a:t>Affichage</a:t>
            </a:r>
          </a:p>
          <a:p>
            <a:pPr algn="l"/>
            <a:endParaRPr lang="fr-FR" sz="18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dirty="0" smtClean="0">
                <a:solidFill>
                  <a:srgbClr val="525252"/>
                </a:solidFill>
              </a:rPr>
              <a:t>Nous allons commencé par HTML 5 </a:t>
            </a: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HTML 5 – les bases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Validation W3C – les navigateurs</a:t>
            </a: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dirty="0" smtClean="0">
                <a:solidFill>
                  <a:srgbClr val="525252"/>
                </a:solidFill>
              </a:rPr>
              <a:t>Pour vous garantir un bon affichage sur tous les navigateurs, il peut-être intéressant de faire valider votre code HTML sur le site de W3C :</a:t>
            </a:r>
          </a:p>
          <a:p>
            <a:pPr algn="l"/>
            <a:endParaRPr lang="fr-FR" sz="1800" dirty="0" smtClean="0">
              <a:solidFill>
                <a:srgbClr val="525252"/>
              </a:solidFill>
            </a:endParaRPr>
          </a:p>
          <a:p>
            <a:r>
              <a:rPr lang="fr-FR" sz="1800" b="1" u="sng" dirty="0" smtClean="0">
                <a:solidFill>
                  <a:srgbClr val="525252"/>
                </a:solidFill>
              </a:rPr>
              <a:t>https://validator.w3.org/ </a:t>
            </a:r>
          </a:p>
          <a:p>
            <a:endParaRPr lang="fr-FR" sz="1800" b="1" u="sng" dirty="0" smtClean="0">
              <a:solidFill>
                <a:srgbClr val="525252"/>
              </a:solidFill>
            </a:endParaRPr>
          </a:p>
          <a:p>
            <a:pPr algn="l"/>
            <a:r>
              <a:rPr lang="fr-FR" sz="1800" dirty="0" smtClean="0">
                <a:solidFill>
                  <a:srgbClr val="525252"/>
                </a:solidFill>
              </a:rPr>
              <a:t>Les navigateurs sur lesquels travaillés :</a:t>
            </a:r>
          </a:p>
          <a:p>
            <a:pPr algn="l"/>
            <a:endParaRPr lang="fr-FR" sz="14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i="1" dirty="0" smtClean="0">
                <a:solidFill>
                  <a:srgbClr val="525252"/>
                </a:solidFill>
              </a:rPr>
              <a:t>	</a:t>
            </a:r>
            <a:endParaRPr lang="fr-FR" sz="1800" i="1" dirty="0" smtClean="0">
              <a:solidFill>
                <a:schemeClr val="accent1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  <p:pic>
        <p:nvPicPr>
          <p:cNvPr id="4098" name="Picture 2" descr="C:\Users\Nicolas\Documents\FICHIERS_CLIENTS\Conférence_EPN\02_HTML\elements\chrom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06" y="4286256"/>
            <a:ext cx="1809345" cy="1357008"/>
          </a:xfrm>
          <a:prstGeom prst="rect">
            <a:avLst/>
          </a:prstGeom>
          <a:noFill/>
        </p:spPr>
      </p:pic>
      <p:pic>
        <p:nvPicPr>
          <p:cNvPr id="4099" name="Picture 3" descr="C:\Users\Nicolas\Documents\FICHIERS_CLIENTS\Conférence_EPN\02_HTML\elements\firefox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4572008"/>
            <a:ext cx="778853" cy="793438"/>
          </a:xfrm>
          <a:prstGeom prst="rect">
            <a:avLst/>
          </a:prstGeom>
          <a:noFill/>
        </p:spPr>
      </p:pic>
      <p:pic>
        <p:nvPicPr>
          <p:cNvPr id="4100" name="Picture 4" descr="C:\Users\Nicolas\Documents\FICHIERS_CLIENTS\Conférence_EPN\02_HTML\elements\i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85918" y="4143380"/>
            <a:ext cx="2160507" cy="1620380"/>
          </a:xfrm>
          <a:prstGeom prst="rect">
            <a:avLst/>
          </a:prstGeom>
          <a:noFill/>
        </p:spPr>
      </p:pic>
      <p:pic>
        <p:nvPicPr>
          <p:cNvPr id="4101" name="Picture 5" descr="C:\Users\Nicolas\Documents\FICHIERS_CLIENTS\Conférence_EPN\02_HTML\elements\opera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68587" y="4554149"/>
            <a:ext cx="875115" cy="875115"/>
          </a:xfrm>
          <a:prstGeom prst="rect">
            <a:avLst/>
          </a:prstGeom>
          <a:noFill/>
        </p:spPr>
      </p:pic>
      <p:pic>
        <p:nvPicPr>
          <p:cNvPr id="4102" name="Picture 6" descr="C:\Users\Nicolas\Documents\FICHIERS_CLIENTS\Conférence_EPN\02_HTML\elements\safari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16" y="4500570"/>
            <a:ext cx="1867594" cy="9804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HTML 5 – les bases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 lnSpcReduction="10000"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Contenu du document HTML</a:t>
            </a: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fr-FR" sz="1800" dirty="0" smtClean="0">
                <a:solidFill>
                  <a:srgbClr val="525252"/>
                </a:solidFill>
              </a:rPr>
              <a:t> Un élément racine &lt;html&gt; contenant :</a:t>
            </a:r>
          </a:p>
          <a:p>
            <a:pPr lvl="1" algn="l">
              <a:buFont typeface="Arial" pitchFamily="34" charset="0"/>
              <a:buChar char="•"/>
            </a:pPr>
            <a:r>
              <a:rPr lang="fr-FR" sz="1400" dirty="0" smtClean="0">
                <a:solidFill>
                  <a:srgbClr val="525252"/>
                </a:solidFill>
              </a:rPr>
              <a:t> Un élément &lt;</a:t>
            </a:r>
            <a:r>
              <a:rPr lang="fr-FR" sz="1400" dirty="0" err="1" smtClean="0">
                <a:solidFill>
                  <a:srgbClr val="525252"/>
                </a:solidFill>
              </a:rPr>
              <a:t>head</a:t>
            </a:r>
            <a:r>
              <a:rPr lang="fr-FR" sz="1400" dirty="0" smtClean="0">
                <a:solidFill>
                  <a:srgbClr val="525252"/>
                </a:solidFill>
              </a:rPr>
              <a:t>&gt; : les </a:t>
            </a:r>
            <a:r>
              <a:rPr lang="fr-FR" sz="1400" dirty="0" err="1" smtClean="0">
                <a:solidFill>
                  <a:srgbClr val="525252"/>
                </a:solidFill>
              </a:rPr>
              <a:t>metadonnées</a:t>
            </a:r>
            <a:endParaRPr lang="fr-FR" sz="1400" dirty="0" smtClean="0">
              <a:solidFill>
                <a:srgbClr val="525252"/>
              </a:solidFill>
            </a:endParaRPr>
          </a:p>
          <a:p>
            <a:pPr lvl="1" algn="l">
              <a:buFont typeface="Arial" pitchFamily="34" charset="0"/>
              <a:buChar char="•"/>
            </a:pPr>
            <a:r>
              <a:rPr lang="fr-FR" sz="1400" dirty="0" smtClean="0">
                <a:solidFill>
                  <a:srgbClr val="525252"/>
                </a:solidFill>
              </a:rPr>
              <a:t> Un élément &lt;body&gt; : le contenu du document</a:t>
            </a:r>
          </a:p>
          <a:p>
            <a:pPr lvl="1" algn="l">
              <a:buFont typeface="Arial" pitchFamily="34" charset="0"/>
              <a:buChar char="•"/>
            </a:pPr>
            <a:endParaRPr lang="fr-FR" sz="1400" dirty="0" smtClean="0">
              <a:solidFill>
                <a:srgbClr val="525252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fr-FR" sz="1800" dirty="0" smtClean="0">
                <a:solidFill>
                  <a:srgbClr val="525252"/>
                </a:solidFill>
              </a:rPr>
              <a:t> Une déclaration du type de document</a:t>
            </a:r>
            <a:br>
              <a:rPr lang="fr-FR" sz="1800" dirty="0" smtClean="0">
                <a:solidFill>
                  <a:srgbClr val="525252"/>
                </a:solidFill>
              </a:rPr>
            </a:br>
            <a:r>
              <a:rPr lang="fr-FR" sz="1800" dirty="0" smtClean="0">
                <a:solidFill>
                  <a:srgbClr val="525252"/>
                </a:solidFill>
              </a:rPr>
              <a:t>&lt;</a:t>
            </a:r>
            <a:r>
              <a:rPr lang="fr-FR" sz="1800" dirty="0" err="1" smtClean="0">
                <a:solidFill>
                  <a:srgbClr val="525252"/>
                </a:solidFill>
              </a:rPr>
              <a:t>doctype</a:t>
            </a:r>
            <a:r>
              <a:rPr lang="fr-FR" sz="1800" dirty="0" smtClean="0">
                <a:solidFill>
                  <a:srgbClr val="525252"/>
                </a:solidFill>
              </a:rPr>
              <a:t>&gt; peut être utile.</a:t>
            </a:r>
          </a:p>
          <a:p>
            <a:pPr algn="l">
              <a:buFont typeface="Arial" pitchFamily="34" charset="0"/>
              <a:buChar char="•"/>
            </a:pPr>
            <a:endParaRPr lang="fr-FR" sz="1800" dirty="0" smtClean="0">
              <a:solidFill>
                <a:srgbClr val="525252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fr-FR" sz="1800" b="1" dirty="0" smtClean="0">
                <a:solidFill>
                  <a:srgbClr val="525252"/>
                </a:solidFill>
              </a:rPr>
              <a:t> Le bloc de texte peut créer une page !</a:t>
            </a:r>
          </a:p>
          <a:p>
            <a:pPr lvl="1" algn="l"/>
            <a:endParaRPr lang="fr-FR" sz="14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i="1" dirty="0" smtClean="0">
                <a:solidFill>
                  <a:srgbClr val="525252"/>
                </a:solidFill>
              </a:rPr>
              <a:t>	</a:t>
            </a:r>
            <a:endParaRPr lang="fr-FR" sz="1800" i="1" dirty="0" smtClean="0">
              <a:solidFill>
                <a:schemeClr val="accent1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  <p:pic>
        <p:nvPicPr>
          <p:cNvPr id="1026" name="Picture 2" descr="C:\Users\Nicolas\Documents\FICHIERS_CLIENTS\Conférence_EPN\02_HTML\elements\web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2571744"/>
            <a:ext cx="4269969" cy="1755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HTML 5 – les bases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La syntaxe</a:t>
            </a: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>
              <a:buFont typeface="Arial" pitchFamily="34" charset="0"/>
              <a:buChar char="•"/>
            </a:pPr>
            <a:r>
              <a:rPr lang="fr-FR" sz="1800" dirty="0" smtClean="0">
                <a:solidFill>
                  <a:srgbClr val="525252"/>
                </a:solidFill>
              </a:rPr>
              <a:t> Balise ouvrante et fermante</a:t>
            </a:r>
          </a:p>
          <a:p>
            <a:pPr algn="l">
              <a:buFont typeface="Arial" pitchFamily="34" charset="0"/>
              <a:buChar char="•"/>
            </a:pPr>
            <a:r>
              <a:rPr lang="fr-FR" sz="1800" dirty="0" smtClean="0">
                <a:solidFill>
                  <a:srgbClr val="525252"/>
                </a:solidFill>
              </a:rPr>
              <a:t> Contenu en fonction des besoins</a:t>
            </a:r>
          </a:p>
          <a:p>
            <a:pPr algn="l">
              <a:buFont typeface="Arial" pitchFamily="34" charset="0"/>
              <a:buChar char="•"/>
            </a:pPr>
            <a:r>
              <a:rPr lang="fr-FR" sz="1800" dirty="0" smtClean="0">
                <a:solidFill>
                  <a:srgbClr val="525252"/>
                </a:solidFill>
              </a:rPr>
              <a:t> Attributs (toujours suivi d’un « </a:t>
            </a:r>
            <a:r>
              <a:rPr lang="fr-FR" sz="1800" b="1" dirty="0" smtClean="0">
                <a:solidFill>
                  <a:srgbClr val="525252"/>
                </a:solidFill>
              </a:rPr>
              <a:t>=</a:t>
            </a:r>
            <a:r>
              <a:rPr lang="fr-FR" sz="1800" dirty="0" smtClean="0">
                <a:solidFill>
                  <a:srgbClr val="525252"/>
                </a:solidFill>
              </a:rPr>
              <a:t> » </a:t>
            </a:r>
            <a:br>
              <a:rPr lang="fr-FR" sz="1800" dirty="0" smtClean="0">
                <a:solidFill>
                  <a:srgbClr val="525252"/>
                </a:solidFill>
              </a:rPr>
            </a:br>
            <a:r>
              <a:rPr lang="fr-FR" sz="1800" dirty="0" smtClean="0">
                <a:solidFill>
                  <a:srgbClr val="525252"/>
                </a:solidFill>
              </a:rPr>
              <a:t>et de guillemets pour les renseigner)</a:t>
            </a:r>
          </a:p>
          <a:p>
            <a:pPr algn="l">
              <a:buFont typeface="Arial" pitchFamily="34" charset="0"/>
              <a:buChar char="•"/>
            </a:pPr>
            <a:r>
              <a:rPr lang="fr-FR" sz="1800" dirty="0" smtClean="0">
                <a:solidFill>
                  <a:srgbClr val="525252"/>
                </a:solidFill>
              </a:rPr>
              <a:t> Valeurs de l’attribut</a:t>
            </a:r>
          </a:p>
          <a:p>
            <a:pPr algn="l"/>
            <a:endParaRPr lang="fr-FR" sz="18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b="1" dirty="0" smtClean="0">
                <a:solidFill>
                  <a:srgbClr val="525252"/>
                </a:solidFill>
              </a:rPr>
              <a:t>L’ensemble constitue un élément qui est l’élément de base d’une page HTML 5</a:t>
            </a:r>
            <a:r>
              <a:rPr lang="fr-FR" sz="1800" i="1" dirty="0" smtClean="0">
                <a:solidFill>
                  <a:srgbClr val="525252"/>
                </a:solidFill>
              </a:rPr>
              <a:t>	</a:t>
            </a:r>
            <a:endParaRPr lang="fr-FR" sz="1800" i="1" dirty="0" smtClean="0">
              <a:solidFill>
                <a:schemeClr val="accent1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  <p:pic>
        <p:nvPicPr>
          <p:cNvPr id="2050" name="Picture 2" descr="C:\Users\Nicolas\Documents\FICHIERS_CLIENTS\Conférence_EPN\02_HTML\elements\web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02101" y="2500306"/>
            <a:ext cx="4541931" cy="13554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HTML 5 – les bases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Les entités</a:t>
            </a: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dirty="0" smtClean="0">
                <a:solidFill>
                  <a:srgbClr val="525252"/>
                </a:solidFill>
              </a:rPr>
              <a:t>Aussi appelées « </a:t>
            </a:r>
            <a:r>
              <a:rPr lang="fr-FR" sz="1800" b="1" i="1" u="sng" dirty="0" smtClean="0">
                <a:solidFill>
                  <a:srgbClr val="525252"/>
                </a:solidFill>
              </a:rPr>
              <a:t>caractères spéciaux</a:t>
            </a:r>
            <a:r>
              <a:rPr lang="fr-FR" sz="1800" dirty="0" smtClean="0">
                <a:solidFill>
                  <a:srgbClr val="525252"/>
                </a:solidFill>
              </a:rPr>
              <a:t> », pour les afficher</a:t>
            </a:r>
          </a:p>
          <a:p>
            <a:pPr algn="l"/>
            <a:r>
              <a:rPr lang="fr-FR" sz="1800" dirty="0" smtClean="0">
                <a:solidFill>
                  <a:srgbClr val="525252"/>
                </a:solidFill>
              </a:rPr>
              <a:t>Sans problèmes d’encodage, il faut faire appel à ces</a:t>
            </a:r>
            <a:br>
              <a:rPr lang="fr-FR" sz="1800" dirty="0" smtClean="0">
                <a:solidFill>
                  <a:srgbClr val="525252"/>
                </a:solidFill>
              </a:rPr>
            </a:br>
            <a:r>
              <a:rPr lang="fr-FR" sz="1800" dirty="0" smtClean="0">
                <a:solidFill>
                  <a:srgbClr val="525252"/>
                </a:solidFill>
              </a:rPr>
              <a:t>entités pour garantir un bon affichage. </a:t>
            </a:r>
          </a:p>
          <a:p>
            <a:pPr algn="l"/>
            <a:endParaRPr lang="fr-FR" sz="14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i="1" dirty="0" smtClean="0">
                <a:solidFill>
                  <a:srgbClr val="525252"/>
                </a:solidFill>
              </a:rPr>
              <a:t>	</a:t>
            </a:r>
            <a:endParaRPr lang="fr-FR" sz="1800" i="1" dirty="0" smtClean="0">
              <a:solidFill>
                <a:schemeClr val="accent1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  <p:pic>
        <p:nvPicPr>
          <p:cNvPr id="3074" name="Picture 2" descr="C:\Users\Nicolas\Documents\FICHIERS_CLIENTS\Conférence_EPN\02_HTML\elements\web0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1500174"/>
            <a:ext cx="2262058" cy="40766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HTML 5 – les balises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01 - Balises d'en-tête de fichier</a:t>
            </a:r>
            <a:endParaRPr lang="fr-FR" sz="2500" dirty="0" smtClean="0">
              <a:solidFill>
                <a:srgbClr val="525252"/>
              </a:solidFill>
            </a:endParaRPr>
          </a:p>
          <a:p>
            <a:pPr algn="l"/>
            <a:endParaRPr lang="fr-FR" sz="1400" dirty="0" smtClean="0">
              <a:solidFill>
                <a:srgbClr val="525252"/>
              </a:solidFill>
            </a:endParaRPr>
          </a:p>
          <a:p>
            <a:pPr algn="l"/>
            <a:r>
              <a:rPr lang="fr-FR" sz="1800" i="1" dirty="0" smtClean="0">
                <a:solidFill>
                  <a:srgbClr val="525252"/>
                </a:solidFill>
              </a:rPr>
              <a:t>	</a:t>
            </a:r>
            <a:endParaRPr lang="fr-FR" sz="1800" i="1" dirty="0" smtClean="0">
              <a:solidFill>
                <a:schemeClr val="accent1"/>
              </a:solidFill>
            </a:endParaRP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  <p:pic>
        <p:nvPicPr>
          <p:cNvPr id="5122" name="Picture 2" descr="C:\Users\Nicolas\Documents\FICHIERS_CLIENTS\Conférence_EPN\02_HTML\elements\balise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3166" y="2143116"/>
            <a:ext cx="7907924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WebRelief">
      <a:dk1>
        <a:srgbClr val="165C7D"/>
      </a:dk1>
      <a:lt1>
        <a:sysClr val="window" lastClr="FFFFFF"/>
      </a:lt1>
      <a:dk2>
        <a:srgbClr val="1F497D"/>
      </a:dk2>
      <a:lt2>
        <a:srgbClr val="EEECE1"/>
      </a:lt2>
      <a:accent1>
        <a:srgbClr val="F77F00"/>
      </a:accent1>
      <a:accent2>
        <a:srgbClr val="B55400"/>
      </a:accent2>
      <a:accent3>
        <a:srgbClr val="843F0F"/>
      </a:accent3>
      <a:accent4>
        <a:srgbClr val="00A5DB"/>
      </a:accent4>
      <a:accent5>
        <a:srgbClr val="004F6D"/>
      </a:accent5>
      <a:accent6>
        <a:srgbClr val="F79646"/>
      </a:accent6>
      <a:hlink>
        <a:srgbClr val="A3A3A3"/>
      </a:hlink>
      <a:folHlink>
        <a:srgbClr val="414141"/>
      </a:folHlink>
    </a:clrScheme>
    <a:fontScheme name="WebRelief">
      <a:majorFont>
        <a:latin typeface="Exo 2 Extra 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619</TotalTime>
  <Words>429</Words>
  <Application>Microsoft Office PowerPoint</Application>
  <PresentationFormat>Affichage à l'écran (4:3)</PresentationFormat>
  <Paragraphs>120</Paragraphs>
  <Slides>20</Slides>
  <Notes>19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20</vt:i4>
      </vt:variant>
    </vt:vector>
  </HeadingPairs>
  <TitlesOfParts>
    <vt:vector size="21" baseType="lpstr">
      <vt:lpstr>Thème Office</vt:lpstr>
      <vt:lpstr>HTML 5 / CSS 3</vt:lpstr>
      <vt:lpstr>HTML 5 – les bases</vt:lpstr>
      <vt:lpstr>HTML 5 – les bases</vt:lpstr>
      <vt:lpstr>HTML 5 – les bases</vt:lpstr>
      <vt:lpstr>HTML 5 – les bases</vt:lpstr>
      <vt:lpstr>HTML 5 – les bases</vt:lpstr>
      <vt:lpstr>HTML 5 – les bases</vt:lpstr>
      <vt:lpstr>HTML 5 – les bases</vt:lpstr>
      <vt:lpstr>HTML 5 – les balises</vt:lpstr>
      <vt:lpstr>HTML 5 – les balises</vt:lpstr>
      <vt:lpstr>HTML 5 – les balises</vt:lpstr>
      <vt:lpstr>HTML 5 – les balises</vt:lpstr>
      <vt:lpstr>HTML 5 – les balises</vt:lpstr>
      <vt:lpstr>HTML 5 – les balises</vt:lpstr>
      <vt:lpstr>HTML 5 – les balises</vt:lpstr>
      <vt:lpstr>HTML 5 – les balises</vt:lpstr>
      <vt:lpstr>CSS 3 - les bases</vt:lpstr>
      <vt:lpstr>CSS 3 - les bases</vt:lpstr>
      <vt:lpstr>CSS 3 - les bases</vt:lpstr>
      <vt:lpstr>CSS 3 - les bases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Nicolas Parisot</dc:title>
  <dc:creator>ez</dc:creator>
  <cp:lastModifiedBy>Nicolas</cp:lastModifiedBy>
  <cp:revision>64</cp:revision>
  <dcterms:created xsi:type="dcterms:W3CDTF">2015-10-13T20:35:47Z</dcterms:created>
  <dcterms:modified xsi:type="dcterms:W3CDTF">2016-11-22T11:19:03Z</dcterms:modified>
</cp:coreProperties>
</file>